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Default Extension="emf" ContentType="image/x-emf"/>
  <Default Extension="jpeg" ContentType="image/jpeg"/>
  <Override PartName="/ppt/diagrams/quickStyle1.xml" ContentType="application/vnd.openxmlformats-officedocument.drawingml.diagram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90" r:id="rId3"/>
    <p:sldId id="278" r:id="rId4"/>
    <p:sldId id="279" r:id="rId5"/>
    <p:sldId id="280" r:id="rId6"/>
    <p:sldId id="281" r:id="rId7"/>
    <p:sldId id="282" r:id="rId8"/>
    <p:sldId id="302" r:id="rId9"/>
    <p:sldId id="264" r:id="rId10"/>
    <p:sldId id="267" r:id="rId11"/>
    <p:sldId id="268" r:id="rId12"/>
    <p:sldId id="269" r:id="rId13"/>
    <p:sldId id="271" r:id="rId14"/>
    <p:sldId id="303" r:id="rId15"/>
    <p:sldId id="283" r:id="rId16"/>
    <p:sldId id="285" r:id="rId17"/>
    <p:sldId id="286" r:id="rId18"/>
    <p:sldId id="287" r:id="rId19"/>
    <p:sldId id="288" r:id="rId20"/>
    <p:sldId id="272" r:id="rId21"/>
    <p:sldId id="273" r:id="rId22"/>
    <p:sldId id="276" r:id="rId23"/>
    <p:sldId id="291" r:id="rId24"/>
    <p:sldId id="292" r:id="rId25"/>
    <p:sldId id="294" r:id="rId26"/>
    <p:sldId id="295" r:id="rId27"/>
    <p:sldId id="296" r:id="rId28"/>
    <p:sldId id="297" r:id="rId29"/>
    <p:sldId id="298" r:id="rId30"/>
    <p:sldId id="299" r:id="rId31"/>
    <p:sldId id="301" r:id="rId32"/>
    <p:sldId id="304" r:id="rId33"/>
    <p:sldId id="289" r:id="rId3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8446" autoAdjust="0"/>
    <p:restoredTop sz="94660"/>
  </p:normalViewPr>
  <p:slideViewPr>
    <p:cSldViewPr>
      <p:cViewPr>
        <p:scale>
          <a:sx n="80" d="100"/>
          <a:sy n="80" d="100"/>
        </p:scale>
        <p:origin x="-1050" y="-22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EEFD0C4-72E5-4053-8721-2D83F18B03D1}" type="doc">
      <dgm:prSet loTypeId="urn:microsoft.com/office/officeart/2005/8/layout/cycle1" loCatId="cycle" qsTypeId="urn:microsoft.com/office/officeart/2005/8/quickstyle/simple1" qsCatId="simple" csTypeId="urn:microsoft.com/office/officeart/2005/8/colors/accent1_2" csCatId="accent1" phldr="1"/>
      <dgm:spPr/>
      <dgm:t>
        <a:bodyPr/>
        <a:lstStyle/>
        <a:p>
          <a:endParaRPr lang="en-US"/>
        </a:p>
      </dgm:t>
    </dgm:pt>
    <dgm:pt modelId="{880C8DB2-A1A0-4BB8-AA99-678D78F44F0A}">
      <dgm:prSet phldrT="[Text]"/>
      <dgm:spPr/>
      <dgm:t>
        <a:bodyPr/>
        <a:lstStyle/>
        <a:p>
          <a:r>
            <a:rPr lang="en-US" b="1" dirty="0" smtClean="0"/>
            <a:t>SẢN PHẨM</a:t>
          </a:r>
          <a:endParaRPr lang="en-US" b="1" dirty="0"/>
        </a:p>
      </dgm:t>
    </dgm:pt>
    <dgm:pt modelId="{F2DAAF30-5AF4-4A0B-922A-ECD60274DF00}" type="parTrans" cxnId="{67EE5503-B645-4807-925D-C2A5864A26A4}">
      <dgm:prSet/>
      <dgm:spPr/>
      <dgm:t>
        <a:bodyPr/>
        <a:lstStyle/>
        <a:p>
          <a:endParaRPr lang="en-US"/>
        </a:p>
      </dgm:t>
    </dgm:pt>
    <dgm:pt modelId="{B3264EBE-04A2-46A7-A7CB-6F8BCA773035}" type="sibTrans" cxnId="{67EE5503-B645-4807-925D-C2A5864A26A4}">
      <dgm:prSet/>
      <dgm:spPr/>
      <dgm:t>
        <a:bodyPr/>
        <a:lstStyle/>
        <a:p>
          <a:endParaRPr lang="en-US"/>
        </a:p>
      </dgm:t>
    </dgm:pt>
    <dgm:pt modelId="{3698DC2A-CF0C-4594-BB25-008DF34C3FF3}">
      <dgm:prSet phldrT="[Text]"/>
      <dgm:spPr/>
      <dgm:t>
        <a:bodyPr/>
        <a:lstStyle/>
        <a:p>
          <a:r>
            <a:rPr lang="en-US" b="1" dirty="0" smtClean="0"/>
            <a:t>THỊ TRƯỜNG</a:t>
          </a:r>
          <a:endParaRPr lang="en-US" b="1" dirty="0"/>
        </a:p>
      </dgm:t>
    </dgm:pt>
    <dgm:pt modelId="{4F42F6FB-82AC-40F2-A753-A23A84A519E1}" type="parTrans" cxnId="{54F95785-66A9-46D9-8A23-298117B01A2F}">
      <dgm:prSet/>
      <dgm:spPr/>
      <dgm:t>
        <a:bodyPr/>
        <a:lstStyle/>
        <a:p>
          <a:endParaRPr lang="en-US"/>
        </a:p>
      </dgm:t>
    </dgm:pt>
    <dgm:pt modelId="{D0A05314-4700-47ED-828C-3842EC1D2FA3}" type="sibTrans" cxnId="{54F95785-66A9-46D9-8A23-298117B01A2F}">
      <dgm:prSet/>
      <dgm:spPr/>
      <dgm:t>
        <a:bodyPr/>
        <a:lstStyle/>
        <a:p>
          <a:endParaRPr lang="en-US"/>
        </a:p>
      </dgm:t>
    </dgm:pt>
    <dgm:pt modelId="{1FF964B4-41AD-4CAB-989F-AE9125E134CF}">
      <dgm:prSet phldrT="[Text]"/>
      <dgm:spPr/>
      <dgm:t>
        <a:bodyPr/>
        <a:lstStyle/>
        <a:p>
          <a:r>
            <a:rPr lang="en-US" b="1" dirty="0" smtClean="0"/>
            <a:t>CÔNG NGHỆ</a:t>
          </a:r>
          <a:endParaRPr lang="en-US" b="1" dirty="0"/>
        </a:p>
      </dgm:t>
    </dgm:pt>
    <dgm:pt modelId="{9B8C3789-7A04-4E14-AB9C-461968C69F13}" type="parTrans" cxnId="{7B8C7A41-FF46-4DA5-B22A-464DF4906B47}">
      <dgm:prSet/>
      <dgm:spPr/>
      <dgm:t>
        <a:bodyPr/>
        <a:lstStyle/>
        <a:p>
          <a:endParaRPr lang="en-US"/>
        </a:p>
      </dgm:t>
    </dgm:pt>
    <dgm:pt modelId="{B7978CEF-2E52-43DC-8BE8-57833751D517}" type="sibTrans" cxnId="{7B8C7A41-FF46-4DA5-B22A-464DF4906B47}">
      <dgm:prSet/>
      <dgm:spPr/>
      <dgm:t>
        <a:bodyPr/>
        <a:lstStyle/>
        <a:p>
          <a:endParaRPr lang="en-US"/>
        </a:p>
      </dgm:t>
    </dgm:pt>
    <dgm:pt modelId="{302554EE-78CD-4E54-BFCF-87BD82260F3C}" type="pres">
      <dgm:prSet presAssocID="{5EEFD0C4-72E5-4053-8721-2D83F18B03D1}" presName="cycle" presStyleCnt="0">
        <dgm:presLayoutVars>
          <dgm:dir/>
          <dgm:resizeHandles val="exact"/>
        </dgm:presLayoutVars>
      </dgm:prSet>
      <dgm:spPr/>
      <dgm:t>
        <a:bodyPr/>
        <a:lstStyle/>
        <a:p>
          <a:endParaRPr lang="en-US"/>
        </a:p>
      </dgm:t>
    </dgm:pt>
    <dgm:pt modelId="{02C04222-DA00-4F17-BA3F-AA53E1817D09}" type="pres">
      <dgm:prSet presAssocID="{880C8DB2-A1A0-4BB8-AA99-678D78F44F0A}" presName="dummy" presStyleCnt="0"/>
      <dgm:spPr/>
    </dgm:pt>
    <dgm:pt modelId="{4DAFA12A-7E13-428E-913E-C98F2A755680}" type="pres">
      <dgm:prSet presAssocID="{880C8DB2-A1A0-4BB8-AA99-678D78F44F0A}" presName="node" presStyleLbl="revTx" presStyleIdx="0" presStyleCnt="3">
        <dgm:presLayoutVars>
          <dgm:bulletEnabled val="1"/>
        </dgm:presLayoutVars>
      </dgm:prSet>
      <dgm:spPr/>
      <dgm:t>
        <a:bodyPr/>
        <a:lstStyle/>
        <a:p>
          <a:endParaRPr lang="en-US"/>
        </a:p>
      </dgm:t>
    </dgm:pt>
    <dgm:pt modelId="{C21D0962-7D0B-4F4D-8EDC-5A5C6B312FC9}" type="pres">
      <dgm:prSet presAssocID="{B3264EBE-04A2-46A7-A7CB-6F8BCA773035}" presName="sibTrans" presStyleLbl="node1" presStyleIdx="0" presStyleCnt="3"/>
      <dgm:spPr/>
      <dgm:t>
        <a:bodyPr/>
        <a:lstStyle/>
        <a:p>
          <a:endParaRPr lang="en-US"/>
        </a:p>
      </dgm:t>
    </dgm:pt>
    <dgm:pt modelId="{1CB88045-D9DB-4E98-BDDC-C8AE638D1DA3}" type="pres">
      <dgm:prSet presAssocID="{3698DC2A-CF0C-4594-BB25-008DF34C3FF3}" presName="dummy" presStyleCnt="0"/>
      <dgm:spPr/>
    </dgm:pt>
    <dgm:pt modelId="{7DDFA09E-7768-4D15-83F8-56FB789D8C53}" type="pres">
      <dgm:prSet presAssocID="{3698DC2A-CF0C-4594-BB25-008DF34C3FF3}" presName="node" presStyleLbl="revTx" presStyleIdx="1" presStyleCnt="3">
        <dgm:presLayoutVars>
          <dgm:bulletEnabled val="1"/>
        </dgm:presLayoutVars>
      </dgm:prSet>
      <dgm:spPr/>
      <dgm:t>
        <a:bodyPr/>
        <a:lstStyle/>
        <a:p>
          <a:endParaRPr lang="en-US"/>
        </a:p>
      </dgm:t>
    </dgm:pt>
    <dgm:pt modelId="{C53E5873-51C9-4CCF-B2DA-86BD20EE98D7}" type="pres">
      <dgm:prSet presAssocID="{D0A05314-4700-47ED-828C-3842EC1D2FA3}" presName="sibTrans" presStyleLbl="node1" presStyleIdx="1" presStyleCnt="3"/>
      <dgm:spPr/>
      <dgm:t>
        <a:bodyPr/>
        <a:lstStyle/>
        <a:p>
          <a:endParaRPr lang="en-US"/>
        </a:p>
      </dgm:t>
    </dgm:pt>
    <dgm:pt modelId="{2651FB87-CDFC-47F8-84F4-2BB9E4D96A27}" type="pres">
      <dgm:prSet presAssocID="{1FF964B4-41AD-4CAB-989F-AE9125E134CF}" presName="dummy" presStyleCnt="0"/>
      <dgm:spPr/>
    </dgm:pt>
    <dgm:pt modelId="{53541EA4-2506-42D8-AF7A-96D73CE023EB}" type="pres">
      <dgm:prSet presAssocID="{1FF964B4-41AD-4CAB-989F-AE9125E134CF}" presName="node" presStyleLbl="revTx" presStyleIdx="2" presStyleCnt="3">
        <dgm:presLayoutVars>
          <dgm:bulletEnabled val="1"/>
        </dgm:presLayoutVars>
      </dgm:prSet>
      <dgm:spPr/>
      <dgm:t>
        <a:bodyPr/>
        <a:lstStyle/>
        <a:p>
          <a:endParaRPr lang="en-US"/>
        </a:p>
      </dgm:t>
    </dgm:pt>
    <dgm:pt modelId="{F9A36BF3-B178-47F3-9AE7-1054729CC4D8}" type="pres">
      <dgm:prSet presAssocID="{B7978CEF-2E52-43DC-8BE8-57833751D517}" presName="sibTrans" presStyleLbl="node1" presStyleIdx="2" presStyleCnt="3" custScaleY="112953" custLinFactNeighborX="476" custLinFactNeighborY="9913"/>
      <dgm:spPr/>
      <dgm:t>
        <a:bodyPr/>
        <a:lstStyle/>
        <a:p>
          <a:endParaRPr lang="en-US"/>
        </a:p>
      </dgm:t>
    </dgm:pt>
  </dgm:ptLst>
  <dgm:cxnLst>
    <dgm:cxn modelId="{0E931B0C-EC29-49ED-B8C1-9E2DA1793C85}" type="presOf" srcId="{3698DC2A-CF0C-4594-BB25-008DF34C3FF3}" destId="{7DDFA09E-7768-4D15-83F8-56FB789D8C53}" srcOrd="0" destOrd="0" presId="urn:microsoft.com/office/officeart/2005/8/layout/cycle1"/>
    <dgm:cxn modelId="{54F95785-66A9-46D9-8A23-298117B01A2F}" srcId="{5EEFD0C4-72E5-4053-8721-2D83F18B03D1}" destId="{3698DC2A-CF0C-4594-BB25-008DF34C3FF3}" srcOrd="1" destOrd="0" parTransId="{4F42F6FB-82AC-40F2-A753-A23A84A519E1}" sibTransId="{D0A05314-4700-47ED-828C-3842EC1D2FA3}"/>
    <dgm:cxn modelId="{67EE5503-B645-4807-925D-C2A5864A26A4}" srcId="{5EEFD0C4-72E5-4053-8721-2D83F18B03D1}" destId="{880C8DB2-A1A0-4BB8-AA99-678D78F44F0A}" srcOrd="0" destOrd="0" parTransId="{F2DAAF30-5AF4-4A0B-922A-ECD60274DF00}" sibTransId="{B3264EBE-04A2-46A7-A7CB-6F8BCA773035}"/>
    <dgm:cxn modelId="{E9DDBEAD-47EB-4E91-B6D3-DC5300D9E2C9}" type="presOf" srcId="{1FF964B4-41AD-4CAB-989F-AE9125E134CF}" destId="{53541EA4-2506-42D8-AF7A-96D73CE023EB}" srcOrd="0" destOrd="0" presId="urn:microsoft.com/office/officeart/2005/8/layout/cycle1"/>
    <dgm:cxn modelId="{7B1A1F18-18B7-46CE-B093-64B4D1FDFC95}" type="presOf" srcId="{D0A05314-4700-47ED-828C-3842EC1D2FA3}" destId="{C53E5873-51C9-4CCF-B2DA-86BD20EE98D7}" srcOrd="0" destOrd="0" presId="urn:microsoft.com/office/officeart/2005/8/layout/cycle1"/>
    <dgm:cxn modelId="{8ABB4E7B-06E7-4D4E-AEAA-D51F9F35CE9E}" type="presOf" srcId="{B7978CEF-2E52-43DC-8BE8-57833751D517}" destId="{F9A36BF3-B178-47F3-9AE7-1054729CC4D8}" srcOrd="0" destOrd="0" presId="urn:microsoft.com/office/officeart/2005/8/layout/cycle1"/>
    <dgm:cxn modelId="{1A34313A-F6B9-4D5C-A243-EFB16AA4A754}" type="presOf" srcId="{B3264EBE-04A2-46A7-A7CB-6F8BCA773035}" destId="{C21D0962-7D0B-4F4D-8EDC-5A5C6B312FC9}" srcOrd="0" destOrd="0" presId="urn:microsoft.com/office/officeart/2005/8/layout/cycle1"/>
    <dgm:cxn modelId="{B5C35545-8BE5-4472-836B-B99A1157A0FD}" type="presOf" srcId="{880C8DB2-A1A0-4BB8-AA99-678D78F44F0A}" destId="{4DAFA12A-7E13-428E-913E-C98F2A755680}" srcOrd="0" destOrd="0" presId="urn:microsoft.com/office/officeart/2005/8/layout/cycle1"/>
    <dgm:cxn modelId="{803CF982-8552-4259-9C01-7EA9E0EED38A}" type="presOf" srcId="{5EEFD0C4-72E5-4053-8721-2D83F18B03D1}" destId="{302554EE-78CD-4E54-BFCF-87BD82260F3C}" srcOrd="0" destOrd="0" presId="urn:microsoft.com/office/officeart/2005/8/layout/cycle1"/>
    <dgm:cxn modelId="{7B8C7A41-FF46-4DA5-B22A-464DF4906B47}" srcId="{5EEFD0C4-72E5-4053-8721-2D83F18B03D1}" destId="{1FF964B4-41AD-4CAB-989F-AE9125E134CF}" srcOrd="2" destOrd="0" parTransId="{9B8C3789-7A04-4E14-AB9C-461968C69F13}" sibTransId="{B7978CEF-2E52-43DC-8BE8-57833751D517}"/>
    <dgm:cxn modelId="{496D5543-8294-4C82-9B4A-553F194E5A55}" type="presParOf" srcId="{302554EE-78CD-4E54-BFCF-87BD82260F3C}" destId="{02C04222-DA00-4F17-BA3F-AA53E1817D09}" srcOrd="0" destOrd="0" presId="urn:microsoft.com/office/officeart/2005/8/layout/cycle1"/>
    <dgm:cxn modelId="{FE5CF7C4-9A04-47A6-BEE1-A1ACB93F5658}" type="presParOf" srcId="{302554EE-78CD-4E54-BFCF-87BD82260F3C}" destId="{4DAFA12A-7E13-428E-913E-C98F2A755680}" srcOrd="1" destOrd="0" presId="urn:microsoft.com/office/officeart/2005/8/layout/cycle1"/>
    <dgm:cxn modelId="{C2A091C7-6D77-4257-966B-4A675C4088D4}" type="presParOf" srcId="{302554EE-78CD-4E54-BFCF-87BD82260F3C}" destId="{C21D0962-7D0B-4F4D-8EDC-5A5C6B312FC9}" srcOrd="2" destOrd="0" presId="urn:microsoft.com/office/officeart/2005/8/layout/cycle1"/>
    <dgm:cxn modelId="{DC146E53-90DA-4976-BAE5-35CD6D24C752}" type="presParOf" srcId="{302554EE-78CD-4E54-BFCF-87BD82260F3C}" destId="{1CB88045-D9DB-4E98-BDDC-C8AE638D1DA3}" srcOrd="3" destOrd="0" presId="urn:microsoft.com/office/officeart/2005/8/layout/cycle1"/>
    <dgm:cxn modelId="{6C9BB60F-155D-4DEE-9941-BAA5C546D656}" type="presParOf" srcId="{302554EE-78CD-4E54-BFCF-87BD82260F3C}" destId="{7DDFA09E-7768-4D15-83F8-56FB789D8C53}" srcOrd="4" destOrd="0" presId="urn:microsoft.com/office/officeart/2005/8/layout/cycle1"/>
    <dgm:cxn modelId="{C3181515-6012-4287-997E-74EB8CD4B7A4}" type="presParOf" srcId="{302554EE-78CD-4E54-BFCF-87BD82260F3C}" destId="{C53E5873-51C9-4CCF-B2DA-86BD20EE98D7}" srcOrd="5" destOrd="0" presId="urn:microsoft.com/office/officeart/2005/8/layout/cycle1"/>
    <dgm:cxn modelId="{89C6E4B9-F202-4884-BB46-75DACE4B1C52}" type="presParOf" srcId="{302554EE-78CD-4E54-BFCF-87BD82260F3C}" destId="{2651FB87-CDFC-47F8-84F4-2BB9E4D96A27}" srcOrd="6" destOrd="0" presId="urn:microsoft.com/office/officeart/2005/8/layout/cycle1"/>
    <dgm:cxn modelId="{C5F4AA86-3A58-45F7-9315-C7AEF8CD2FAC}" type="presParOf" srcId="{302554EE-78CD-4E54-BFCF-87BD82260F3C}" destId="{53541EA4-2506-42D8-AF7A-96D73CE023EB}" srcOrd="7" destOrd="0" presId="urn:microsoft.com/office/officeart/2005/8/layout/cycle1"/>
    <dgm:cxn modelId="{BF120C1A-0D53-4CF7-BE56-AB0DD4F2C8AA}" type="presParOf" srcId="{302554EE-78CD-4E54-BFCF-87BD82260F3C}" destId="{F9A36BF3-B178-47F3-9AE7-1054729CC4D8}" srcOrd="8" destOrd="0" presId="urn:microsoft.com/office/officeart/2005/8/layout/cycle1"/>
  </dgm:cxnLst>
  <dgm:bg/>
  <dgm:whole/>
</dgm:dataModel>
</file>

<file path=ppt/diagrams/layout1.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png"/></Relationships>
</file>

<file path=ppt/slideLayouts/_rels/slideLayout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1.xml"/><Relationship Id="rId1" Type="http://schemas.openxmlformats.org/officeDocument/2006/relationships/vmlDrawing" Target="../drawings/vmlDrawing1.v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aphicFrame>
        <p:nvGraphicFramePr>
          <p:cNvPr id="4" name="Object 17"/>
          <p:cNvGraphicFramePr>
            <a:graphicFrameLocks noChangeAspect="1"/>
          </p:cNvGraphicFramePr>
          <p:nvPr/>
        </p:nvGraphicFramePr>
        <p:xfrm>
          <a:off x="4252913" y="0"/>
          <a:ext cx="4891087" cy="4437063"/>
        </p:xfrm>
        <a:graphic>
          <a:graphicData uri="http://schemas.openxmlformats.org/presentationml/2006/ole">
            <p:oleObj spid="_x0000_s1026" name="Image" r:id="rId3" imgW="8228571" imgH="8711111" progId="">
              <p:embed/>
            </p:oleObj>
          </a:graphicData>
        </a:graphic>
      </p:graphicFrame>
      <p:sp>
        <p:nvSpPr>
          <p:cNvPr id="5" name="Rectangle 18" descr="Light horizontal"/>
          <p:cNvSpPr>
            <a:spLocks noChangeArrowheads="1"/>
          </p:cNvSpPr>
          <p:nvPr/>
        </p:nvSpPr>
        <p:spPr bwMode="gray">
          <a:xfrm>
            <a:off x="0" y="9525"/>
            <a:ext cx="1476375" cy="6848475"/>
          </a:xfrm>
          <a:prstGeom prst="rect">
            <a:avLst/>
          </a:prstGeom>
          <a:pattFill prst="ltHorz">
            <a:fgClr>
              <a:schemeClr val="bg2"/>
            </a:fgClr>
            <a:bgClr>
              <a:srgbClr val="FFFFFF"/>
            </a:bgClr>
          </a:pattFill>
          <a:ln w="0" algn="ctr">
            <a:noFill/>
            <a:miter lim="800000"/>
            <a:headEnd/>
            <a:tailEnd/>
          </a:ln>
        </p:spPr>
        <p:txBody>
          <a:bodyPr wrap="none" anchor="ctr"/>
          <a:lstStyle/>
          <a:p>
            <a:pPr eaLnBrk="1" hangingPunct="1"/>
            <a:endParaRPr lang="en-US"/>
          </a:p>
        </p:txBody>
      </p:sp>
      <p:sp>
        <p:nvSpPr>
          <p:cNvPr id="6" name="Rectangle 19"/>
          <p:cNvSpPr>
            <a:spLocks noChangeArrowheads="1"/>
          </p:cNvSpPr>
          <p:nvPr/>
        </p:nvSpPr>
        <p:spPr bwMode="ltGray">
          <a:xfrm flipV="1">
            <a:off x="0" y="4267200"/>
            <a:ext cx="9144000" cy="1106488"/>
          </a:xfrm>
          <a:prstGeom prst="rect">
            <a:avLst/>
          </a:prstGeom>
          <a:solidFill>
            <a:schemeClr val="accent1"/>
          </a:solidFill>
          <a:ln w="0" algn="ctr">
            <a:noFill/>
            <a:miter lim="800000"/>
            <a:headEnd/>
            <a:tailEnd/>
          </a:ln>
        </p:spPr>
        <p:txBody>
          <a:bodyPr wrap="none" anchor="ctr"/>
          <a:lstStyle/>
          <a:p>
            <a:pPr eaLnBrk="1" hangingPunct="1"/>
            <a:endParaRPr lang="en-US"/>
          </a:p>
        </p:txBody>
      </p:sp>
      <p:sp>
        <p:nvSpPr>
          <p:cNvPr id="7" name="AutoShape 21"/>
          <p:cNvSpPr>
            <a:spLocks noChangeArrowheads="1"/>
          </p:cNvSpPr>
          <p:nvPr/>
        </p:nvSpPr>
        <p:spPr bwMode="ltGray">
          <a:xfrm>
            <a:off x="1474788" y="5156200"/>
            <a:ext cx="7129462" cy="504825"/>
          </a:xfrm>
          <a:prstGeom prst="roundRect">
            <a:avLst>
              <a:gd name="adj" fmla="val 16667"/>
            </a:avLst>
          </a:prstGeom>
          <a:solidFill>
            <a:schemeClr val="tx1"/>
          </a:solidFill>
          <a:ln w="38100" algn="ctr">
            <a:solidFill>
              <a:schemeClr val="bg1"/>
            </a:solidFill>
            <a:round/>
            <a:headEnd/>
            <a:tailEnd/>
          </a:ln>
        </p:spPr>
        <p:txBody>
          <a:bodyPr wrap="none" anchor="ctr"/>
          <a:lstStyle/>
          <a:p>
            <a:pPr eaLnBrk="1" hangingPunct="1"/>
            <a:endParaRPr lang="en-US"/>
          </a:p>
        </p:txBody>
      </p:sp>
      <p:sp>
        <p:nvSpPr>
          <p:cNvPr id="3074" name="Rectangle 2"/>
          <p:cNvSpPr>
            <a:spLocks noGrp="1" noChangeArrowheads="1"/>
          </p:cNvSpPr>
          <p:nvPr>
            <p:ph type="ctrTitle"/>
          </p:nvPr>
        </p:nvSpPr>
        <p:spPr bwMode="auto">
          <a:xfrm>
            <a:off x="1447800" y="3548063"/>
            <a:ext cx="7239000" cy="1371600"/>
          </a:xfrm>
        </p:spPr>
        <p:txBody>
          <a:bodyPr/>
          <a:lstStyle>
            <a:lvl1pPr algn="l">
              <a:defRPr sz="4000" b="1">
                <a:solidFill>
                  <a:schemeClr val="tx1"/>
                </a:solidFill>
              </a:defRPr>
            </a:lvl1pPr>
          </a:lstStyle>
          <a:p>
            <a:pPr lvl="0"/>
            <a:r>
              <a:rPr lang="en-US" noProof="0" smtClean="0"/>
              <a:t>Click to edit Master title style</a:t>
            </a:r>
          </a:p>
        </p:txBody>
      </p:sp>
      <p:sp>
        <p:nvSpPr>
          <p:cNvPr id="3075" name="Rectangle 3"/>
          <p:cNvSpPr>
            <a:spLocks noGrp="1" noChangeArrowheads="1"/>
          </p:cNvSpPr>
          <p:nvPr>
            <p:ph type="subTitle" idx="1"/>
          </p:nvPr>
        </p:nvSpPr>
        <p:spPr bwMode="white">
          <a:xfrm>
            <a:off x="1614488" y="5224463"/>
            <a:ext cx="6858000" cy="381000"/>
          </a:xfrm>
        </p:spPr>
        <p:txBody>
          <a:bodyPr/>
          <a:lstStyle>
            <a:lvl1pPr marL="0" indent="0">
              <a:buFont typeface="Wingdings" pitchFamily="2" charset="2"/>
              <a:buNone/>
              <a:defRPr sz="1400" b="1">
                <a:solidFill>
                  <a:schemeClr val="bg1"/>
                </a:solidFill>
              </a:defRPr>
            </a:lvl1pPr>
          </a:lstStyle>
          <a:p>
            <a:pPr lvl="0"/>
            <a:r>
              <a:rPr lang="en-US" noProof="0" smtClean="0"/>
              <a:t>Click to edit Master subtitle style</a:t>
            </a:r>
            <a:endParaRPr lang="en-US" noProof="0" dirty="0" smtClean="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xfrm>
            <a:off x="457200" y="6400800"/>
            <a:ext cx="2667000" cy="255588"/>
          </a:xfrm>
          <a:prstGeom prst="rect">
            <a:avLst/>
          </a:prstGeom>
        </p:spPr>
        <p:txBody>
          <a:bodyPr/>
          <a:lstStyle>
            <a:lvl1pPr eaLnBrk="1" hangingPunct="1">
              <a:defRPr>
                <a:cs typeface="Arial" charset="0"/>
              </a:defRPr>
            </a:lvl1pPr>
          </a:lstStyle>
          <a:p>
            <a:fld id="{1D8BD707-D9CF-40AE-B4C6-C98DA3205C09}" type="datetimeFigureOut">
              <a:rPr lang="en-US" smtClean="0"/>
              <a:pPr/>
              <a:t>8/5/2015</a:t>
            </a:fld>
            <a:endParaRPr lang="en-US"/>
          </a:p>
        </p:txBody>
      </p:sp>
      <p:sp>
        <p:nvSpPr>
          <p:cNvPr id="5" name="Rectangle 5"/>
          <p:cNvSpPr>
            <a:spLocks noGrp="1" noChangeArrowheads="1"/>
          </p:cNvSpPr>
          <p:nvPr>
            <p:ph type="ftr" sz="quarter" idx="11"/>
          </p:nvPr>
        </p:nvSpPr>
        <p:spPr>
          <a:xfrm>
            <a:off x="5943600" y="6400800"/>
            <a:ext cx="2895600" cy="228600"/>
          </a:xfrm>
          <a:prstGeom prst="rect">
            <a:avLst/>
          </a:prstGeom>
        </p:spPr>
        <p:txBody>
          <a:bodyPr/>
          <a:lstStyle>
            <a:lvl1pPr eaLnBrk="1" hangingPunct="1">
              <a:defRPr>
                <a:cs typeface="Arial" charset="0"/>
              </a:defRPr>
            </a:lvl1pPr>
          </a:lstStyle>
          <a:p>
            <a:endParaRPr lang="en-US"/>
          </a:p>
        </p:txBody>
      </p:sp>
      <p:sp>
        <p:nvSpPr>
          <p:cNvPr id="6" name="Rectangle 6"/>
          <p:cNvSpPr>
            <a:spLocks noGrp="1" noChangeArrowheads="1"/>
          </p:cNvSpPr>
          <p:nvPr>
            <p:ph type="sldNum" sz="quarter" idx="12"/>
          </p:nvPr>
        </p:nvSpPr>
        <p:spPr/>
        <p:txBody>
          <a:bodyPr/>
          <a:lstStyle>
            <a:lvl1pPr>
              <a:defRPr/>
            </a:lvl1p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19088"/>
            <a:ext cx="2057400" cy="60055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319088"/>
            <a:ext cx="6019800" cy="60055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xfrm>
            <a:off x="457200" y="6400800"/>
            <a:ext cx="2667000" cy="255588"/>
          </a:xfrm>
          <a:prstGeom prst="rect">
            <a:avLst/>
          </a:prstGeom>
        </p:spPr>
        <p:txBody>
          <a:bodyPr/>
          <a:lstStyle>
            <a:lvl1pPr eaLnBrk="1" hangingPunct="1">
              <a:defRPr>
                <a:cs typeface="Arial" charset="0"/>
              </a:defRPr>
            </a:lvl1pPr>
          </a:lstStyle>
          <a:p>
            <a:fld id="{1D8BD707-D9CF-40AE-B4C6-C98DA3205C09}" type="datetimeFigureOut">
              <a:rPr lang="en-US" smtClean="0"/>
              <a:pPr/>
              <a:t>8/5/2015</a:t>
            </a:fld>
            <a:endParaRPr lang="en-US"/>
          </a:p>
        </p:txBody>
      </p:sp>
      <p:sp>
        <p:nvSpPr>
          <p:cNvPr id="5" name="Rectangle 5"/>
          <p:cNvSpPr>
            <a:spLocks noGrp="1" noChangeArrowheads="1"/>
          </p:cNvSpPr>
          <p:nvPr>
            <p:ph type="ftr" sz="quarter" idx="11"/>
          </p:nvPr>
        </p:nvSpPr>
        <p:spPr>
          <a:xfrm>
            <a:off x="5943600" y="6400800"/>
            <a:ext cx="2895600" cy="228600"/>
          </a:xfrm>
          <a:prstGeom prst="rect">
            <a:avLst/>
          </a:prstGeom>
        </p:spPr>
        <p:txBody>
          <a:bodyPr/>
          <a:lstStyle>
            <a:lvl1pPr eaLnBrk="1" hangingPunct="1">
              <a:defRPr>
                <a:cs typeface="Arial" charset="0"/>
              </a:defRPr>
            </a:lvl1pPr>
          </a:lstStyle>
          <a:p>
            <a:endParaRPr lang="en-US"/>
          </a:p>
        </p:txBody>
      </p:sp>
      <p:sp>
        <p:nvSpPr>
          <p:cNvPr id="6" name="Rectangle 6"/>
          <p:cNvSpPr>
            <a:spLocks noGrp="1" noChangeArrowheads="1"/>
          </p:cNvSpPr>
          <p:nvPr>
            <p:ph type="sldNum" sz="quarter" idx="12"/>
          </p:nvPr>
        </p:nvSpPr>
        <p:spPr/>
        <p:txBody>
          <a:bodyPr/>
          <a:lstStyle>
            <a:lvl1pPr>
              <a:defRPr/>
            </a:lvl1p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547688" y="319088"/>
            <a:ext cx="7162800" cy="563562"/>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076325"/>
            <a:ext cx="8229600" cy="5248275"/>
          </a:xfrm>
        </p:spPr>
        <p:txBody>
          <a:bodyPr/>
          <a:lstStyle/>
          <a:p>
            <a:pPr lvl="0"/>
            <a:r>
              <a:rPr lang="en-US" noProof="0" smtClean="0"/>
              <a:t>Click icon to add table</a:t>
            </a:r>
            <a:endParaRPr lang="en-US" noProof="0"/>
          </a:p>
        </p:txBody>
      </p:sp>
      <p:sp>
        <p:nvSpPr>
          <p:cNvPr id="4" name="Rectangle 4"/>
          <p:cNvSpPr>
            <a:spLocks noGrp="1" noChangeArrowheads="1"/>
          </p:cNvSpPr>
          <p:nvPr>
            <p:ph type="dt" sz="half" idx="10"/>
          </p:nvPr>
        </p:nvSpPr>
        <p:spPr>
          <a:xfrm>
            <a:off x="457200" y="6400800"/>
            <a:ext cx="2667000" cy="255588"/>
          </a:xfrm>
          <a:prstGeom prst="rect">
            <a:avLst/>
          </a:prstGeom>
        </p:spPr>
        <p:txBody>
          <a:bodyPr/>
          <a:lstStyle>
            <a:lvl1pPr eaLnBrk="1" hangingPunct="1">
              <a:defRPr>
                <a:cs typeface="Arial" charset="0"/>
              </a:defRPr>
            </a:lvl1pPr>
          </a:lstStyle>
          <a:p>
            <a:fld id="{1D8BD707-D9CF-40AE-B4C6-C98DA3205C09}" type="datetimeFigureOut">
              <a:rPr lang="en-US" smtClean="0"/>
              <a:pPr/>
              <a:t>8/5/2015</a:t>
            </a:fld>
            <a:endParaRPr lang="en-US"/>
          </a:p>
        </p:txBody>
      </p:sp>
      <p:sp>
        <p:nvSpPr>
          <p:cNvPr id="5" name="Rectangle 5"/>
          <p:cNvSpPr>
            <a:spLocks noGrp="1" noChangeArrowheads="1"/>
          </p:cNvSpPr>
          <p:nvPr>
            <p:ph type="ftr" sz="quarter" idx="11"/>
          </p:nvPr>
        </p:nvSpPr>
        <p:spPr>
          <a:xfrm>
            <a:off x="5943600" y="6400800"/>
            <a:ext cx="2895600" cy="228600"/>
          </a:xfrm>
          <a:prstGeom prst="rect">
            <a:avLst/>
          </a:prstGeom>
        </p:spPr>
        <p:txBody>
          <a:bodyPr/>
          <a:lstStyle>
            <a:lvl1pPr eaLnBrk="1" hangingPunct="1">
              <a:defRPr>
                <a:cs typeface="Arial" charset="0"/>
              </a:defRPr>
            </a:lvl1pPr>
          </a:lstStyle>
          <a:p>
            <a:endParaRPr lang="en-US"/>
          </a:p>
        </p:txBody>
      </p:sp>
      <p:sp>
        <p:nvSpPr>
          <p:cNvPr id="6" name="Rectangle 6"/>
          <p:cNvSpPr>
            <a:spLocks noGrp="1" noChangeArrowheads="1"/>
          </p:cNvSpPr>
          <p:nvPr>
            <p:ph type="sldNum" sz="quarter" idx="12"/>
          </p:nvPr>
        </p:nvSpPr>
        <p:spPr/>
        <p:txBody>
          <a:bodyPr/>
          <a:lstStyle>
            <a:lvl1pPr>
              <a:defRPr/>
            </a:lvl1p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2" descr="VIMARU Logo (new)"/>
          <p:cNvPicPr>
            <a:picLocks noChangeAspect="1" noChangeArrowheads="1"/>
          </p:cNvPicPr>
          <p:nvPr/>
        </p:nvPicPr>
        <p:blipFill>
          <a:blip r:embed="rId2"/>
          <a:srcRect/>
          <a:stretch>
            <a:fillRect/>
          </a:stretch>
        </p:blipFill>
        <p:spPr bwMode="auto">
          <a:xfrm>
            <a:off x="9677400" y="76200"/>
            <a:ext cx="1143000" cy="1066800"/>
          </a:xfrm>
          <a:prstGeom prst="rect">
            <a:avLst/>
          </a:prstGeom>
          <a:noFill/>
          <a:ln w="9525">
            <a:noFill/>
            <a:miter lim="800000"/>
            <a:headEnd/>
            <a:tailEnd/>
          </a:ln>
        </p:spPr>
      </p:pic>
      <p:pic>
        <p:nvPicPr>
          <p:cNvPr id="5" name="Picture 2"/>
          <p:cNvPicPr>
            <a:picLocks noChangeAspect="1" noChangeArrowheads="1"/>
          </p:cNvPicPr>
          <p:nvPr/>
        </p:nvPicPr>
        <p:blipFill>
          <a:blip r:embed="rId3"/>
          <a:srcRect/>
          <a:stretch>
            <a:fillRect/>
          </a:stretch>
        </p:blipFill>
        <p:spPr bwMode="auto">
          <a:xfrm>
            <a:off x="8108950" y="0"/>
            <a:ext cx="1046163" cy="1066800"/>
          </a:xfrm>
          <a:prstGeom prst="rect">
            <a:avLst/>
          </a:prstGeom>
          <a:noFill/>
          <a:ln w="9525">
            <a:noFill/>
            <a:miter lim="800000"/>
            <a:headEnd/>
            <a:tailEnd/>
          </a:ln>
        </p:spPr>
      </p:pic>
      <p:pic>
        <p:nvPicPr>
          <p:cNvPr id="6" name="Picture 2"/>
          <p:cNvPicPr>
            <a:picLocks noChangeAspect="1" noChangeArrowheads="1"/>
          </p:cNvPicPr>
          <p:nvPr/>
        </p:nvPicPr>
        <p:blipFill>
          <a:blip r:embed="rId4"/>
          <a:srcRect/>
          <a:stretch>
            <a:fillRect/>
          </a:stretch>
        </p:blipFill>
        <p:spPr bwMode="auto">
          <a:xfrm>
            <a:off x="9677400" y="0"/>
            <a:ext cx="1295400" cy="1295400"/>
          </a:xfrm>
          <a:prstGeom prst="rect">
            <a:avLst/>
          </a:prstGeom>
          <a:noFill/>
          <a:ln w="9525">
            <a:noFill/>
            <a:miter lim="800000"/>
            <a:headEnd/>
            <a:tailEnd/>
          </a:ln>
        </p:spPr>
      </p:pic>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076325"/>
            <a:ext cx="4038600" cy="5248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076325"/>
            <a:ext cx="4038600" cy="5248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xfrm>
            <a:off x="457200" y="6400800"/>
            <a:ext cx="2667000" cy="255588"/>
          </a:xfrm>
          <a:prstGeom prst="rect">
            <a:avLst/>
          </a:prstGeom>
        </p:spPr>
        <p:txBody>
          <a:bodyPr/>
          <a:lstStyle>
            <a:lvl1pPr eaLnBrk="1" hangingPunct="1">
              <a:defRPr>
                <a:cs typeface="Arial" charset="0"/>
              </a:defRPr>
            </a:lvl1pPr>
          </a:lstStyle>
          <a:p>
            <a:fld id="{1D8BD707-D9CF-40AE-B4C6-C98DA3205C09}" type="datetimeFigureOut">
              <a:rPr lang="en-US" smtClean="0"/>
              <a:pPr/>
              <a:t>8/5/2015</a:t>
            </a:fld>
            <a:endParaRPr lang="en-US"/>
          </a:p>
        </p:txBody>
      </p:sp>
      <p:sp>
        <p:nvSpPr>
          <p:cNvPr id="8" name="Rectangle 5"/>
          <p:cNvSpPr>
            <a:spLocks noGrp="1" noChangeArrowheads="1"/>
          </p:cNvSpPr>
          <p:nvPr>
            <p:ph type="ftr" sz="quarter" idx="11"/>
          </p:nvPr>
        </p:nvSpPr>
        <p:spPr>
          <a:xfrm>
            <a:off x="5943600" y="6400800"/>
            <a:ext cx="2895600" cy="228600"/>
          </a:xfrm>
          <a:prstGeom prst="rect">
            <a:avLst/>
          </a:prstGeom>
        </p:spPr>
        <p:txBody>
          <a:bodyPr/>
          <a:lstStyle>
            <a:lvl1pPr eaLnBrk="1" hangingPunct="1">
              <a:defRPr>
                <a:cs typeface="Arial" charset="0"/>
              </a:defRPr>
            </a:lvl1pPr>
          </a:lstStyle>
          <a:p>
            <a:endParaRPr lang="en-US"/>
          </a:p>
        </p:txBody>
      </p:sp>
      <p:sp>
        <p:nvSpPr>
          <p:cNvPr id="9" name="Rectangle 6"/>
          <p:cNvSpPr>
            <a:spLocks noGrp="1" noChangeArrowheads="1"/>
          </p:cNvSpPr>
          <p:nvPr>
            <p:ph type="sldNum" sz="quarter" idx="12"/>
          </p:nvPr>
        </p:nvSpPr>
        <p:spPr/>
        <p:txBody>
          <a:bodyPr/>
          <a:lstStyle>
            <a:lvl1pPr>
              <a:defRPr/>
            </a:lvl1p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sldNum" sz="quarter" idx="10"/>
          </p:nvPr>
        </p:nvSpPr>
        <p:spPr>
          <a:ln/>
        </p:spPr>
        <p:txBody>
          <a:bodyPr/>
          <a:lstStyle>
            <a:lvl1pPr>
              <a:defRPr/>
            </a:lvl1p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400800"/>
            <a:ext cx="2667000" cy="255588"/>
          </a:xfrm>
          <a:prstGeom prst="rect">
            <a:avLst/>
          </a:prstGeom>
        </p:spPr>
        <p:txBody>
          <a:bodyPr/>
          <a:lstStyle>
            <a:lvl1pPr eaLnBrk="1" hangingPunct="1">
              <a:defRPr>
                <a:cs typeface="Arial" charset="0"/>
              </a:defRPr>
            </a:lvl1pPr>
          </a:lstStyle>
          <a:p>
            <a:fld id="{1D8BD707-D9CF-40AE-B4C6-C98DA3205C09}" type="datetimeFigureOut">
              <a:rPr lang="en-US" smtClean="0"/>
              <a:pPr/>
              <a:t>8/5/2015</a:t>
            </a:fld>
            <a:endParaRPr lang="en-US"/>
          </a:p>
        </p:txBody>
      </p:sp>
      <p:sp>
        <p:nvSpPr>
          <p:cNvPr id="3" name="Rectangle 5"/>
          <p:cNvSpPr>
            <a:spLocks noGrp="1" noChangeArrowheads="1"/>
          </p:cNvSpPr>
          <p:nvPr>
            <p:ph type="ftr" sz="quarter" idx="11"/>
          </p:nvPr>
        </p:nvSpPr>
        <p:spPr>
          <a:xfrm>
            <a:off x="5943600" y="6400800"/>
            <a:ext cx="2895600" cy="228600"/>
          </a:xfrm>
          <a:prstGeom prst="rect">
            <a:avLst/>
          </a:prstGeom>
        </p:spPr>
        <p:txBody>
          <a:bodyPr/>
          <a:lstStyle>
            <a:lvl1pPr eaLnBrk="1" hangingPunct="1">
              <a:defRPr>
                <a:cs typeface="Arial" charset="0"/>
              </a:defRPr>
            </a:lvl1pPr>
          </a:lstStyle>
          <a:p>
            <a:endParaRPr lang="en-US"/>
          </a:p>
        </p:txBody>
      </p:sp>
      <p:sp>
        <p:nvSpPr>
          <p:cNvPr id="4" name="Rectangle 6"/>
          <p:cNvSpPr>
            <a:spLocks noGrp="1" noChangeArrowheads="1"/>
          </p:cNvSpPr>
          <p:nvPr>
            <p:ph type="sldNum" sz="quarter" idx="12"/>
          </p:nvPr>
        </p:nvSpPr>
        <p:spPr/>
        <p:txBody>
          <a:bodyPr/>
          <a:lstStyle>
            <a:lvl1pPr>
              <a:defRPr/>
            </a:lvl1p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noChangeArrowheads="1"/>
          </p:cNvSpPr>
          <p:nvPr>
            <p:ph type="dt" sz="half" idx="10"/>
          </p:nvPr>
        </p:nvSpPr>
        <p:spPr>
          <a:xfrm>
            <a:off x="457200" y="6400800"/>
            <a:ext cx="2667000" cy="255588"/>
          </a:xfrm>
          <a:prstGeom prst="rect">
            <a:avLst/>
          </a:prstGeom>
        </p:spPr>
        <p:txBody>
          <a:bodyPr/>
          <a:lstStyle>
            <a:lvl1pPr eaLnBrk="1" hangingPunct="1">
              <a:defRPr>
                <a:cs typeface="Arial" charset="0"/>
              </a:defRPr>
            </a:lvl1pPr>
          </a:lstStyle>
          <a:p>
            <a:fld id="{1D8BD707-D9CF-40AE-B4C6-C98DA3205C09}" type="datetimeFigureOut">
              <a:rPr lang="en-US" smtClean="0"/>
              <a:pPr/>
              <a:t>8/5/2015</a:t>
            </a:fld>
            <a:endParaRPr lang="en-US"/>
          </a:p>
        </p:txBody>
      </p:sp>
      <p:sp>
        <p:nvSpPr>
          <p:cNvPr id="6" name="Footer Placeholder 5"/>
          <p:cNvSpPr>
            <a:spLocks noGrp="1" noChangeArrowheads="1"/>
          </p:cNvSpPr>
          <p:nvPr>
            <p:ph type="ftr" sz="quarter" idx="11"/>
          </p:nvPr>
        </p:nvSpPr>
        <p:spPr>
          <a:xfrm>
            <a:off x="5943600" y="6400800"/>
            <a:ext cx="2895600" cy="228600"/>
          </a:xfrm>
          <a:prstGeom prst="rect">
            <a:avLst/>
          </a:prstGeom>
        </p:spPr>
        <p:txBody>
          <a:bodyPr/>
          <a:lstStyle>
            <a:lvl1pPr eaLnBrk="1" hangingPunct="1">
              <a:defRPr>
                <a:cs typeface="Arial" charset="0"/>
              </a:defRPr>
            </a:lvl1pPr>
          </a:lstStyle>
          <a:p>
            <a:endParaRPr lang="en-US"/>
          </a:p>
        </p:txBody>
      </p:sp>
      <p:sp>
        <p:nvSpPr>
          <p:cNvPr id="7" name="Rectangle 6"/>
          <p:cNvSpPr>
            <a:spLocks noGrp="1" noChangeArrowheads="1"/>
          </p:cNvSpPr>
          <p:nvPr>
            <p:ph type="sldNum" sz="quarter" idx="12"/>
          </p:nvPr>
        </p:nvSpPr>
        <p:spPr/>
        <p:txBody>
          <a:bodyPr/>
          <a:lstStyle>
            <a:lvl1pPr>
              <a:defRPr/>
            </a:lvl1p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5" descr="Light horizontal"/>
          <p:cNvSpPr>
            <a:spLocks noChangeArrowheads="1"/>
          </p:cNvSpPr>
          <p:nvPr/>
        </p:nvSpPr>
        <p:spPr bwMode="gray">
          <a:xfrm>
            <a:off x="0" y="0"/>
            <a:ext cx="468313" cy="6858000"/>
          </a:xfrm>
          <a:prstGeom prst="rect">
            <a:avLst/>
          </a:prstGeom>
          <a:pattFill prst="ltHorz">
            <a:fgClr>
              <a:schemeClr val="bg2"/>
            </a:fgClr>
            <a:bgClr>
              <a:srgbClr val="FFFFFF"/>
            </a:bgClr>
          </a:pattFill>
          <a:ln w="0" algn="ctr">
            <a:noFill/>
            <a:miter lim="800000"/>
            <a:headEnd/>
            <a:tailEnd/>
          </a:ln>
        </p:spPr>
        <p:txBody>
          <a:bodyPr wrap="none" anchor="ctr"/>
          <a:lstStyle/>
          <a:p>
            <a:pPr eaLnBrk="1" hangingPunct="1"/>
            <a:endParaRPr lang="en-US"/>
          </a:p>
        </p:txBody>
      </p:sp>
      <p:sp>
        <p:nvSpPr>
          <p:cNvPr id="1027" name="Rectangle 16"/>
          <p:cNvSpPr>
            <a:spLocks noChangeArrowheads="1"/>
          </p:cNvSpPr>
          <p:nvPr/>
        </p:nvSpPr>
        <p:spPr bwMode="invGray">
          <a:xfrm>
            <a:off x="0" y="-26988"/>
            <a:ext cx="9144000" cy="692151"/>
          </a:xfrm>
          <a:prstGeom prst="rect">
            <a:avLst/>
          </a:prstGeom>
          <a:solidFill>
            <a:schemeClr val="accent1"/>
          </a:solidFill>
          <a:ln w="0" algn="ctr">
            <a:noFill/>
            <a:miter lim="800000"/>
            <a:headEnd/>
            <a:tailEnd/>
          </a:ln>
        </p:spPr>
        <p:txBody>
          <a:bodyPr wrap="none" anchor="ctr"/>
          <a:lstStyle/>
          <a:p>
            <a:pPr eaLnBrk="1" hangingPunct="1"/>
            <a:endParaRPr lang="en-US"/>
          </a:p>
        </p:txBody>
      </p:sp>
      <p:sp>
        <p:nvSpPr>
          <p:cNvPr id="1028" name="Line 17"/>
          <p:cNvSpPr>
            <a:spLocks noChangeShapeType="1"/>
          </p:cNvSpPr>
          <p:nvPr/>
        </p:nvSpPr>
        <p:spPr bwMode="gray">
          <a:xfrm>
            <a:off x="468313" y="6410325"/>
            <a:ext cx="8424862" cy="0"/>
          </a:xfrm>
          <a:prstGeom prst="line">
            <a:avLst/>
          </a:prstGeom>
          <a:noFill/>
          <a:ln w="0">
            <a:solidFill>
              <a:schemeClr val="tx2"/>
            </a:solidFill>
            <a:round/>
            <a:headEnd/>
            <a:tailEnd/>
          </a:ln>
        </p:spPr>
        <p:txBody>
          <a:bodyPr/>
          <a:lstStyle/>
          <a:p>
            <a:endParaRPr lang="en-US"/>
          </a:p>
        </p:txBody>
      </p:sp>
      <p:sp>
        <p:nvSpPr>
          <p:cNvPr id="1029" name="AutoShape 18"/>
          <p:cNvSpPr>
            <a:spLocks noChangeArrowheads="1"/>
          </p:cNvSpPr>
          <p:nvPr/>
        </p:nvSpPr>
        <p:spPr bwMode="blackWhite">
          <a:xfrm>
            <a:off x="468313" y="233363"/>
            <a:ext cx="7488237" cy="720725"/>
          </a:xfrm>
          <a:prstGeom prst="roundRect">
            <a:avLst>
              <a:gd name="adj" fmla="val 16667"/>
            </a:avLst>
          </a:prstGeom>
          <a:solidFill>
            <a:schemeClr val="tx1"/>
          </a:solidFill>
          <a:ln w="38100" algn="ctr">
            <a:solidFill>
              <a:schemeClr val="bg1"/>
            </a:solidFill>
            <a:round/>
            <a:headEnd/>
            <a:tailEnd/>
          </a:ln>
        </p:spPr>
        <p:txBody>
          <a:bodyPr wrap="none" anchor="ctr"/>
          <a:lstStyle/>
          <a:p>
            <a:pPr eaLnBrk="1" hangingPunct="1"/>
            <a:endParaRPr lang="en-US"/>
          </a:p>
        </p:txBody>
      </p:sp>
      <p:sp>
        <p:nvSpPr>
          <p:cNvPr id="1030" name="Rectangle 3"/>
          <p:cNvSpPr>
            <a:spLocks noGrp="1" noChangeArrowheads="1"/>
          </p:cNvSpPr>
          <p:nvPr>
            <p:ph type="body" idx="1"/>
          </p:nvPr>
        </p:nvSpPr>
        <p:spPr bwMode="auto">
          <a:xfrm>
            <a:off x="234950" y="1076325"/>
            <a:ext cx="8658225" cy="52482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Rectangle 6"/>
          <p:cNvSpPr>
            <a:spLocks noGrp="1" noChangeArrowheads="1"/>
          </p:cNvSpPr>
          <p:nvPr>
            <p:ph type="sldNum" sz="quarter" idx="4"/>
          </p:nvPr>
        </p:nvSpPr>
        <p:spPr bwMode="auto">
          <a:xfrm>
            <a:off x="3657600" y="6386513"/>
            <a:ext cx="2133600" cy="211137"/>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eaLnBrk="1" hangingPunct="1">
              <a:defRPr sz="1000" b="1"/>
            </a:lvl1pPr>
          </a:lstStyle>
          <a:p>
            <a:fld id="{B6F15528-21DE-4FAA-801E-634DDDAF4B2B}" type="slidenum">
              <a:rPr lang="en-US" smtClean="0"/>
              <a:pPr/>
              <a:t>‹#›</a:t>
            </a:fld>
            <a:endParaRPr lang="en-US"/>
          </a:p>
        </p:txBody>
      </p:sp>
      <p:sp>
        <p:nvSpPr>
          <p:cNvPr id="1032" name="Rectangle 2"/>
          <p:cNvSpPr>
            <a:spLocks noGrp="1" noChangeArrowheads="1"/>
          </p:cNvSpPr>
          <p:nvPr>
            <p:ph type="title"/>
          </p:nvPr>
        </p:nvSpPr>
        <p:spPr bwMode="black">
          <a:xfrm>
            <a:off x="547688" y="319088"/>
            <a:ext cx="7162800" cy="56356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35" name="Text Box 13"/>
          <p:cNvSpPr txBox="1">
            <a:spLocks noChangeArrowheads="1"/>
          </p:cNvSpPr>
          <p:nvPr/>
        </p:nvSpPr>
        <p:spPr bwMode="white">
          <a:xfrm>
            <a:off x="8153400" y="261938"/>
            <a:ext cx="990600" cy="336550"/>
          </a:xfrm>
          <a:prstGeom prst="rect">
            <a:avLst/>
          </a:prstGeom>
          <a:noFill/>
          <a:ln>
            <a:noFill/>
          </a:ln>
          <a:effectLs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fontAlgn="base">
              <a:spcBef>
                <a:spcPct val="0"/>
              </a:spcBef>
              <a:spcAft>
                <a:spcPct val="0"/>
              </a:spcAft>
              <a:defRPr>
                <a:solidFill>
                  <a:schemeClr val="tx1"/>
                </a:solidFill>
                <a:latin typeface="Verdana" pitchFamily="34" charset="0"/>
              </a:defRPr>
            </a:lvl6pPr>
            <a:lvl7pPr marL="2971800" indent="-228600" fontAlgn="base">
              <a:spcBef>
                <a:spcPct val="0"/>
              </a:spcBef>
              <a:spcAft>
                <a:spcPct val="0"/>
              </a:spcAft>
              <a:defRPr>
                <a:solidFill>
                  <a:schemeClr val="tx1"/>
                </a:solidFill>
                <a:latin typeface="Verdana" pitchFamily="34" charset="0"/>
              </a:defRPr>
            </a:lvl7pPr>
            <a:lvl8pPr marL="3429000" indent="-228600" fontAlgn="base">
              <a:spcBef>
                <a:spcPct val="0"/>
              </a:spcBef>
              <a:spcAft>
                <a:spcPct val="0"/>
              </a:spcAft>
              <a:defRPr>
                <a:solidFill>
                  <a:schemeClr val="tx1"/>
                </a:solidFill>
                <a:latin typeface="Verdana" pitchFamily="34" charset="0"/>
              </a:defRPr>
            </a:lvl8pPr>
            <a:lvl9pPr marL="3886200" indent="-228600" fontAlgn="base">
              <a:spcBef>
                <a:spcPct val="0"/>
              </a:spcBef>
              <a:spcAft>
                <a:spcPct val="0"/>
              </a:spcAft>
              <a:defRPr>
                <a:solidFill>
                  <a:schemeClr val="tx1"/>
                </a:solidFill>
                <a:latin typeface="Verdana" pitchFamily="34" charset="0"/>
              </a:defRPr>
            </a:lvl9pPr>
          </a:lstStyle>
          <a:p>
            <a:pPr eaLnBrk="1" hangingPunct="1">
              <a:defRPr/>
            </a:pPr>
            <a:r>
              <a:rPr lang="en-US" sz="1600" b="1" smtClean="0">
                <a:solidFill>
                  <a:schemeClr val="bg1"/>
                </a:solidFill>
              </a:rPr>
              <a:t>LOGO</a:t>
            </a:r>
          </a:p>
        </p:txBody>
      </p:sp>
      <p:sp>
        <p:nvSpPr>
          <p:cNvPr id="1034" name="AutoShape 14"/>
          <p:cNvSpPr>
            <a:spLocks noChangeArrowheads="1"/>
          </p:cNvSpPr>
          <p:nvPr/>
        </p:nvSpPr>
        <p:spPr bwMode="ltGray">
          <a:xfrm rot="5400000">
            <a:off x="8397876" y="-136525"/>
            <a:ext cx="284162" cy="750887"/>
          </a:xfrm>
          <a:prstGeom prst="moon">
            <a:avLst>
              <a:gd name="adj" fmla="val 21208"/>
            </a:avLst>
          </a:prstGeom>
          <a:solidFill>
            <a:schemeClr val="accent2"/>
          </a:solidFill>
          <a:ln w="9525">
            <a:noFill/>
            <a:miter lim="800000"/>
            <a:headEnd/>
            <a:tailEnd/>
          </a:ln>
        </p:spPr>
        <p:txBody>
          <a:bodyPr wrap="none" anchor="ctr"/>
          <a:lstStyle/>
          <a:p>
            <a:pPr eaLnBrk="1" hangingPunct="1"/>
            <a:endParaRPr lang="en-US"/>
          </a:p>
        </p:txBody>
      </p:sp>
      <p:pic>
        <p:nvPicPr>
          <p:cNvPr id="2" name="Picture 2"/>
          <p:cNvPicPr>
            <a:picLocks noChangeAspect="1" noChangeArrowheads="1"/>
          </p:cNvPicPr>
          <p:nvPr/>
        </p:nvPicPr>
        <p:blipFill>
          <a:blip r:embed="rId14"/>
          <a:srcRect/>
          <a:stretch>
            <a:fillRect/>
          </a:stretch>
        </p:blipFill>
        <p:spPr bwMode="auto">
          <a:xfrm>
            <a:off x="8108950" y="0"/>
            <a:ext cx="1077913" cy="1077913"/>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Lst>
  <p:timing>
    <p:tnLst>
      <p:par>
        <p:cTn id="1" dur="indefinite" restart="never" nodeType="tmRoot"/>
      </p:par>
    </p:tnLst>
  </p:timing>
  <p:txStyles>
    <p:titleStyle>
      <a:lvl1pPr algn="ctr" rtl="0" eaLnBrk="1" fontAlgn="base" hangingPunct="1">
        <a:spcBef>
          <a:spcPct val="0"/>
        </a:spcBef>
        <a:spcAft>
          <a:spcPct val="0"/>
        </a:spcAft>
        <a:defRPr sz="3200">
          <a:solidFill>
            <a:schemeClr val="bg1"/>
          </a:solidFill>
          <a:latin typeface="Arial" pitchFamily="34" charset="0"/>
          <a:ea typeface="+mj-ea"/>
          <a:cs typeface="Arial" pitchFamily="34" charset="0"/>
        </a:defRPr>
      </a:lvl1pPr>
      <a:lvl2pPr algn="ctr" rtl="0" eaLnBrk="1" fontAlgn="base" hangingPunct="1">
        <a:spcBef>
          <a:spcPct val="0"/>
        </a:spcBef>
        <a:spcAft>
          <a:spcPct val="0"/>
        </a:spcAft>
        <a:defRPr sz="3200">
          <a:solidFill>
            <a:schemeClr val="bg1"/>
          </a:solidFill>
          <a:latin typeface="Arial" charset="0"/>
          <a:cs typeface="Arial" charset="0"/>
        </a:defRPr>
      </a:lvl2pPr>
      <a:lvl3pPr algn="ctr" rtl="0" eaLnBrk="1" fontAlgn="base" hangingPunct="1">
        <a:spcBef>
          <a:spcPct val="0"/>
        </a:spcBef>
        <a:spcAft>
          <a:spcPct val="0"/>
        </a:spcAft>
        <a:defRPr sz="3200">
          <a:solidFill>
            <a:schemeClr val="bg1"/>
          </a:solidFill>
          <a:latin typeface="Arial" charset="0"/>
          <a:cs typeface="Arial" charset="0"/>
        </a:defRPr>
      </a:lvl3pPr>
      <a:lvl4pPr algn="ctr" rtl="0" eaLnBrk="1" fontAlgn="base" hangingPunct="1">
        <a:spcBef>
          <a:spcPct val="0"/>
        </a:spcBef>
        <a:spcAft>
          <a:spcPct val="0"/>
        </a:spcAft>
        <a:defRPr sz="3200">
          <a:solidFill>
            <a:schemeClr val="bg1"/>
          </a:solidFill>
          <a:latin typeface="Arial" charset="0"/>
          <a:cs typeface="Arial" charset="0"/>
        </a:defRPr>
      </a:lvl4pPr>
      <a:lvl5pPr algn="ctr" rtl="0" eaLnBrk="1" fontAlgn="base" hangingPunct="1">
        <a:spcBef>
          <a:spcPct val="0"/>
        </a:spcBef>
        <a:spcAft>
          <a:spcPct val="0"/>
        </a:spcAft>
        <a:defRPr sz="3200">
          <a:solidFill>
            <a:schemeClr val="bg1"/>
          </a:solidFill>
          <a:latin typeface="Arial" charset="0"/>
          <a:cs typeface="Arial" charset="0"/>
        </a:defRPr>
      </a:lvl5pPr>
      <a:lvl6pPr marL="457200" algn="ctr" rtl="0" eaLnBrk="1" fontAlgn="base" hangingPunct="1">
        <a:spcBef>
          <a:spcPct val="0"/>
        </a:spcBef>
        <a:spcAft>
          <a:spcPct val="0"/>
        </a:spcAft>
        <a:defRPr sz="3200">
          <a:solidFill>
            <a:schemeClr val="bg1"/>
          </a:solidFill>
          <a:latin typeface="Verdana" pitchFamily="34" charset="0"/>
        </a:defRPr>
      </a:lvl6pPr>
      <a:lvl7pPr marL="914400" algn="ctr" rtl="0" eaLnBrk="1" fontAlgn="base" hangingPunct="1">
        <a:spcBef>
          <a:spcPct val="0"/>
        </a:spcBef>
        <a:spcAft>
          <a:spcPct val="0"/>
        </a:spcAft>
        <a:defRPr sz="3200">
          <a:solidFill>
            <a:schemeClr val="bg1"/>
          </a:solidFill>
          <a:latin typeface="Verdana" pitchFamily="34" charset="0"/>
        </a:defRPr>
      </a:lvl7pPr>
      <a:lvl8pPr marL="1371600" algn="ctr" rtl="0" eaLnBrk="1" fontAlgn="base" hangingPunct="1">
        <a:spcBef>
          <a:spcPct val="0"/>
        </a:spcBef>
        <a:spcAft>
          <a:spcPct val="0"/>
        </a:spcAft>
        <a:defRPr sz="3200">
          <a:solidFill>
            <a:schemeClr val="bg1"/>
          </a:solidFill>
          <a:latin typeface="Verdana" pitchFamily="34" charset="0"/>
        </a:defRPr>
      </a:lvl8pPr>
      <a:lvl9pPr marL="1828800" algn="ctr" rtl="0" eaLnBrk="1" fontAlgn="base" hangingPunct="1">
        <a:spcBef>
          <a:spcPct val="0"/>
        </a:spcBef>
        <a:spcAft>
          <a:spcPct val="0"/>
        </a:spcAft>
        <a:defRPr sz="3200">
          <a:solidFill>
            <a:schemeClr val="bg1"/>
          </a:solidFill>
          <a:latin typeface="Verdana" pitchFamily="34" charset="0"/>
        </a:defRPr>
      </a:lvl9pPr>
    </p:titleStyle>
    <p:bodyStyle>
      <a:lvl1pPr marL="342900" indent="-342900" algn="l" rtl="0" eaLnBrk="1" fontAlgn="base" hangingPunct="1">
        <a:spcBef>
          <a:spcPct val="20000"/>
        </a:spcBef>
        <a:spcAft>
          <a:spcPct val="0"/>
        </a:spcAft>
        <a:buClr>
          <a:schemeClr val="hlink"/>
        </a:buClr>
        <a:buFont typeface="Wingdings" pitchFamily="2" charset="2"/>
        <a:buChar char="v"/>
        <a:defRPr sz="2800">
          <a:solidFill>
            <a:schemeClr val="tx1"/>
          </a:solidFill>
          <a:latin typeface="Arial" pitchFamily="34" charset="0"/>
          <a:ea typeface="+mn-ea"/>
          <a:cs typeface="Arial" pitchFamily="34" charset="0"/>
        </a:defRPr>
      </a:lvl1pPr>
      <a:lvl2pPr marL="742950" indent="-285750" algn="l" rtl="0" eaLnBrk="1" fontAlgn="base" hangingPunct="1">
        <a:spcBef>
          <a:spcPct val="20000"/>
        </a:spcBef>
        <a:spcAft>
          <a:spcPct val="0"/>
        </a:spcAft>
        <a:buClr>
          <a:schemeClr val="accent1"/>
        </a:buClr>
        <a:buFont typeface="Wingdings" pitchFamily="2" charset="2"/>
        <a:buChar char="Ø"/>
        <a:defRPr sz="2800">
          <a:solidFill>
            <a:schemeClr val="tx1"/>
          </a:solidFill>
          <a:latin typeface="Arial" pitchFamily="34" charset="0"/>
          <a:cs typeface="Arial" pitchFamily="34" charset="0"/>
        </a:defRPr>
      </a:lvl2pPr>
      <a:lvl3pPr marL="1143000" indent="-228600" algn="l" rtl="0" eaLnBrk="1" fontAlgn="base" hangingPunct="1">
        <a:spcBef>
          <a:spcPct val="20000"/>
        </a:spcBef>
        <a:spcAft>
          <a:spcPct val="0"/>
        </a:spcAft>
        <a:buClr>
          <a:schemeClr val="tx1"/>
        </a:buClr>
        <a:buFont typeface="Wingdings" pitchFamily="2" charset="2"/>
        <a:buChar char="ü"/>
        <a:defRPr sz="2400">
          <a:solidFill>
            <a:schemeClr val="tx1"/>
          </a:solidFill>
          <a:latin typeface="Arial" pitchFamily="34" charset="0"/>
          <a:cs typeface="Arial" pitchFamily="34" charset="0"/>
        </a:defRPr>
      </a:lvl3pPr>
      <a:lvl4pPr marL="1600200" indent="-228600" algn="l" rtl="0" eaLnBrk="1" fontAlgn="base" hangingPunct="1">
        <a:spcBef>
          <a:spcPct val="20000"/>
        </a:spcBef>
        <a:spcAft>
          <a:spcPct val="0"/>
        </a:spcAft>
        <a:buChar char="–"/>
        <a:defRPr sz="2000">
          <a:solidFill>
            <a:schemeClr val="tx1"/>
          </a:solidFill>
          <a:latin typeface="Arial" pitchFamily="34" charset="0"/>
          <a:cs typeface="Arial" pitchFamily="34" charset="0"/>
        </a:defRPr>
      </a:lvl4pPr>
      <a:lvl5pPr marL="2057400" indent="-228600" algn="l" rtl="0" eaLnBrk="1" fontAlgn="base" hangingPunct="1">
        <a:spcBef>
          <a:spcPct val="20000"/>
        </a:spcBef>
        <a:spcAft>
          <a:spcPct val="0"/>
        </a:spcAft>
        <a:buChar char="»"/>
        <a:defRPr sz="2000">
          <a:solidFill>
            <a:schemeClr val="tx1"/>
          </a:solidFill>
          <a:latin typeface="Arial" pitchFamily="34" charset="0"/>
          <a:cs typeface="Arial" pitchFamily="34"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2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2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11.jpeg"/></Relationships>
</file>

<file path=ppt/slides/_rels/slide3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2.jpeg"/><Relationship Id="rId7" Type="http://schemas.openxmlformats.org/officeDocument/2006/relationships/image" Target="../media/image16.jpe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3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066800"/>
            <a:ext cx="8305800" cy="3200400"/>
          </a:xfrm>
        </p:spPr>
        <p:txBody>
          <a:bodyPr>
            <a:normAutofit fontScale="90000"/>
          </a:bodyPr>
          <a:lstStyle/>
          <a:p>
            <a:pPr algn="ctr"/>
            <a:r>
              <a:rPr lang="en-US" sz="4900" dirty="0" err="1" smtClean="0"/>
              <a:t>Giới</a:t>
            </a:r>
            <a:r>
              <a:rPr lang="en-US" sz="4900" dirty="0" smtClean="0"/>
              <a:t> </a:t>
            </a:r>
            <a:r>
              <a:rPr lang="en-US" sz="4900" dirty="0" err="1" smtClean="0"/>
              <a:t>thiệu</a:t>
            </a:r>
            <a:r>
              <a:rPr lang="en-US" sz="4900" dirty="0" smtClean="0"/>
              <a:t> </a:t>
            </a:r>
            <a:r>
              <a:rPr lang="en-US" sz="4900" dirty="0" err="1" smtClean="0"/>
              <a:t>một</a:t>
            </a:r>
            <a:r>
              <a:rPr lang="en-US" sz="4900" dirty="0" smtClean="0"/>
              <a:t> số chương trình hỗ trợ </a:t>
            </a:r>
            <a:r>
              <a:rPr lang="en-US" sz="4900" dirty="0" err="1" smtClean="0"/>
              <a:t>doanh</a:t>
            </a:r>
            <a:r>
              <a:rPr lang="en-US" sz="4900" dirty="0" smtClean="0"/>
              <a:t> </a:t>
            </a:r>
            <a:r>
              <a:rPr lang="en-US" sz="4900" dirty="0" err="1" smtClean="0"/>
              <a:t>nghiệp</a:t>
            </a:r>
            <a:r>
              <a:rPr lang="en-US" sz="4900" dirty="0" smtClean="0"/>
              <a:t/>
            </a:r>
            <a:br>
              <a:rPr lang="en-US" sz="4900" dirty="0" smtClean="0"/>
            </a:br>
            <a:r>
              <a:rPr lang="en-US" sz="4900" dirty="0" smtClean="0"/>
              <a:t> </a:t>
            </a:r>
            <a:r>
              <a:rPr lang="en-US" sz="4900" dirty="0" err="1" smtClean="0"/>
              <a:t>cơ</a:t>
            </a:r>
            <a:r>
              <a:rPr lang="en-US" sz="4900" dirty="0" smtClean="0"/>
              <a:t> </a:t>
            </a:r>
            <a:r>
              <a:rPr lang="en-US" sz="4900" dirty="0" err="1" smtClean="0"/>
              <a:t>khí</a:t>
            </a:r>
            <a:r>
              <a:rPr lang="en-US" sz="4900" dirty="0" smtClean="0"/>
              <a:t> – </a:t>
            </a:r>
            <a:r>
              <a:rPr lang="en-US" sz="4900" dirty="0" err="1" smtClean="0"/>
              <a:t>chế</a:t>
            </a:r>
            <a:r>
              <a:rPr lang="en-US" sz="4900" dirty="0" smtClean="0"/>
              <a:t> </a:t>
            </a:r>
            <a:r>
              <a:rPr lang="en-US" sz="4900" dirty="0" err="1" smtClean="0"/>
              <a:t>tạo</a:t>
            </a:r>
            <a:r>
              <a:rPr lang="en-US" sz="4900" dirty="0" smtClean="0"/>
              <a:t> </a:t>
            </a:r>
            <a:br>
              <a:rPr lang="en-US" sz="4900" dirty="0" smtClean="0"/>
            </a:br>
            <a:r>
              <a:rPr lang="en-US" sz="4400" dirty="0" smtClean="0"/>
              <a:t/>
            </a:r>
            <a:br>
              <a:rPr lang="en-US" sz="4400" dirty="0" smtClean="0"/>
            </a:br>
            <a:endParaRPr lang="en-US" sz="2000" dirty="0"/>
          </a:p>
        </p:txBody>
      </p:sp>
      <p:sp>
        <p:nvSpPr>
          <p:cNvPr id="4" name="TextBox 1"/>
          <p:cNvSpPr txBox="1">
            <a:spLocks noChangeArrowheads="1"/>
          </p:cNvSpPr>
          <p:nvPr/>
        </p:nvSpPr>
        <p:spPr bwMode="auto">
          <a:xfrm>
            <a:off x="1752600" y="5181600"/>
            <a:ext cx="6553200" cy="384721"/>
          </a:xfrm>
          <a:prstGeom prst="rect">
            <a:avLst/>
          </a:prstGeom>
          <a:noFill/>
          <a:ln w="9525">
            <a:noFill/>
            <a:miter lim="800000"/>
            <a:headEnd/>
            <a:tailEnd/>
          </a:ln>
        </p:spPr>
        <p:txBody>
          <a:bodyPr wrap="square">
            <a:spAutoFit/>
          </a:bodyPr>
          <a:lstStyle/>
          <a:p>
            <a:pPr algn="ctr" eaLnBrk="1" hangingPunct="1"/>
            <a:endParaRPr lang="en-US" sz="300" b="1" dirty="0">
              <a:solidFill>
                <a:srgbClr val="FF0000"/>
              </a:solidFill>
            </a:endParaRPr>
          </a:p>
          <a:p>
            <a:pPr algn="ctr" eaLnBrk="1" hangingPunct="1"/>
            <a:r>
              <a:rPr lang="en-US" sz="1600" b="1" dirty="0">
                <a:solidFill>
                  <a:schemeClr val="bg1"/>
                </a:solidFill>
              </a:rPr>
              <a:t>SÀN GIAO DỊCH CÔNG NGHỆ VÀ THIẾT BỊ HẢI PHÒNG</a:t>
            </a:r>
          </a:p>
        </p:txBody>
      </p:sp>
      <p:pic>
        <p:nvPicPr>
          <p:cNvPr id="5" name="Picture 4"/>
          <p:cNvPicPr>
            <a:picLocks noChangeAspect="1"/>
          </p:cNvPicPr>
          <p:nvPr/>
        </p:nvPicPr>
        <p:blipFill>
          <a:blip r:embed="rId2"/>
          <a:srcRect/>
          <a:stretch>
            <a:fillRect/>
          </a:stretch>
        </p:blipFill>
        <p:spPr bwMode="auto">
          <a:xfrm>
            <a:off x="0" y="4267200"/>
            <a:ext cx="2743200" cy="874713"/>
          </a:xfrm>
          <a:prstGeom prst="rect">
            <a:avLst/>
          </a:prstGeom>
          <a:noFill/>
          <a:ln w="9525">
            <a:noFill/>
            <a:miter lim="800000"/>
            <a:headEnd/>
            <a:tailEnd/>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6248400" cy="838200"/>
          </a:xfrm>
        </p:spPr>
        <p:txBody>
          <a:bodyPr>
            <a:noAutofit/>
          </a:bodyPr>
          <a:lstStyle/>
          <a:p>
            <a:pPr algn="l"/>
            <a:r>
              <a:rPr lang="en-US" sz="2600" b="1" dirty="0" smtClean="0"/>
              <a:t>1. Nội dung chương trình và </a:t>
            </a:r>
            <a:br>
              <a:rPr lang="en-US" sz="2600" b="1" dirty="0" smtClean="0"/>
            </a:br>
            <a:r>
              <a:rPr lang="en-US" sz="2600" b="1" dirty="0" smtClean="0"/>
              <a:t>       chính sách ưu đãi</a:t>
            </a:r>
            <a:endParaRPr lang="en-US" sz="2600" b="1" dirty="0"/>
          </a:p>
        </p:txBody>
      </p:sp>
      <p:sp>
        <p:nvSpPr>
          <p:cNvPr id="3" name="Content Placeholder 2"/>
          <p:cNvSpPr>
            <a:spLocks noGrp="1"/>
          </p:cNvSpPr>
          <p:nvPr>
            <p:ph idx="1"/>
          </p:nvPr>
        </p:nvSpPr>
        <p:spPr>
          <a:xfrm>
            <a:off x="234950" y="1295400"/>
            <a:ext cx="8658225" cy="5029200"/>
          </a:xfrm>
        </p:spPr>
        <p:txBody>
          <a:bodyPr>
            <a:normAutofit/>
          </a:bodyPr>
          <a:lstStyle/>
          <a:p>
            <a:pPr>
              <a:buNone/>
            </a:pPr>
            <a:r>
              <a:rPr lang="en-US" dirty="0" err="1" smtClean="0">
                <a:solidFill>
                  <a:schemeClr val="accent4">
                    <a:lumMod val="95000"/>
                    <a:lumOff val="5000"/>
                  </a:schemeClr>
                </a:solidFill>
              </a:rPr>
              <a:t>Một</a:t>
            </a:r>
            <a:r>
              <a:rPr lang="en-US" dirty="0" smtClean="0">
                <a:solidFill>
                  <a:schemeClr val="accent4">
                    <a:lumMod val="95000"/>
                    <a:lumOff val="5000"/>
                  </a:schemeClr>
                </a:solidFill>
              </a:rPr>
              <a:t> số nội dung hỗ trợ chính phù hợp </a:t>
            </a:r>
            <a:r>
              <a:rPr lang="en-US" dirty="0" err="1" smtClean="0">
                <a:solidFill>
                  <a:schemeClr val="accent4">
                    <a:lumMod val="95000"/>
                    <a:lumOff val="5000"/>
                  </a:schemeClr>
                </a:solidFill>
              </a:rPr>
              <a:t>với</a:t>
            </a:r>
            <a:r>
              <a:rPr lang="en-US" dirty="0" smtClean="0">
                <a:solidFill>
                  <a:schemeClr val="accent4">
                    <a:lumMod val="95000"/>
                    <a:lumOff val="5000"/>
                  </a:schemeClr>
                </a:solidFill>
              </a:rPr>
              <a:t> DN TP Hải Phòng:</a:t>
            </a:r>
          </a:p>
          <a:p>
            <a:pPr algn="just">
              <a:buNone/>
            </a:pPr>
            <a:r>
              <a:rPr lang="en-US" dirty="0" smtClean="0">
                <a:solidFill>
                  <a:schemeClr val="accent4">
                    <a:lumMod val="95000"/>
                    <a:lumOff val="5000"/>
                  </a:schemeClr>
                </a:solidFill>
              </a:rPr>
              <a:t>1. H</a:t>
            </a:r>
            <a:r>
              <a:rPr lang="vi-VN" dirty="0" smtClean="0">
                <a:solidFill>
                  <a:schemeClr val="accent4">
                    <a:lumMod val="95000"/>
                    <a:lumOff val="5000"/>
                  </a:schemeClr>
                </a:solidFill>
              </a:rPr>
              <a:t>ỗ trợ các doanh nghiệp sản xuất sản phẩm chủ lực,</a:t>
            </a:r>
            <a:r>
              <a:rPr lang="en-US" dirty="0" smtClean="0">
                <a:solidFill>
                  <a:schemeClr val="accent4">
                    <a:lumMod val="95000"/>
                    <a:lumOff val="5000"/>
                  </a:schemeClr>
                </a:solidFill>
              </a:rPr>
              <a:t> </a:t>
            </a:r>
            <a:r>
              <a:rPr lang="vi-VN" dirty="0" smtClean="0">
                <a:solidFill>
                  <a:schemeClr val="accent4">
                    <a:lumMod val="95000"/>
                    <a:lumOff val="5000"/>
                  </a:schemeClr>
                </a:solidFill>
              </a:rPr>
              <a:t>sản phẩm trọng điểm, sản phẩm quốc gia</a:t>
            </a:r>
            <a:r>
              <a:rPr lang="en-US" dirty="0" smtClean="0">
                <a:solidFill>
                  <a:schemeClr val="accent4">
                    <a:lumMod val="95000"/>
                    <a:lumOff val="5000"/>
                  </a:schemeClr>
                </a:solidFill>
              </a:rPr>
              <a:t>:</a:t>
            </a:r>
            <a:r>
              <a:rPr lang="vi-VN" dirty="0" smtClean="0">
                <a:solidFill>
                  <a:schemeClr val="accent4">
                    <a:lumMod val="95000"/>
                    <a:lumOff val="5000"/>
                  </a:schemeClr>
                </a:solidFill>
              </a:rPr>
              <a:t> nghiên cứu, làm chủ, ứng dụng </a:t>
            </a:r>
            <a:r>
              <a:rPr lang="en-US" dirty="0" smtClean="0">
                <a:solidFill>
                  <a:schemeClr val="accent4">
                    <a:lumMod val="95000"/>
                    <a:lumOff val="5000"/>
                  </a:schemeClr>
                </a:solidFill>
              </a:rPr>
              <a:t>CN </a:t>
            </a:r>
            <a:r>
              <a:rPr lang="vi-VN" dirty="0" smtClean="0">
                <a:solidFill>
                  <a:schemeClr val="accent4">
                    <a:lumMod val="95000"/>
                    <a:lumOff val="5000"/>
                  </a:schemeClr>
                </a:solidFill>
              </a:rPr>
              <a:t>tiên tiến để nâng cao tính năng, chất lượng của sản phẩm và đổi mới quy trình </a:t>
            </a:r>
            <a:r>
              <a:rPr lang="en-US" dirty="0" smtClean="0">
                <a:solidFill>
                  <a:schemeClr val="accent4">
                    <a:lumMod val="95000"/>
                    <a:lumOff val="5000"/>
                  </a:schemeClr>
                </a:solidFill>
              </a:rPr>
              <a:t>CN</a:t>
            </a:r>
            <a:r>
              <a:rPr lang="vi-VN" dirty="0" smtClean="0">
                <a:solidFill>
                  <a:schemeClr val="accent4">
                    <a:lumMod val="95000"/>
                    <a:lumOff val="5000"/>
                  </a:schemeClr>
                </a:solidFill>
              </a:rPr>
              <a:t>, trong đó có </a:t>
            </a:r>
            <a:r>
              <a:rPr lang="vi-VN" i="1" dirty="0" smtClean="0">
                <a:solidFill>
                  <a:srgbClr val="002060"/>
                </a:solidFill>
              </a:rPr>
              <a:t>chi phí chuyển giao công nghệ, mua thiết kế, mua phần mềm, thuê chuyên gia nước ngoài, đào tạo nguồn nhân lực và đầu tư xây dựng phòng thí nghiệm</a:t>
            </a:r>
            <a:r>
              <a:rPr lang="vi-VN" dirty="0" smtClean="0">
                <a:solidFill>
                  <a:schemeClr val="accent4">
                    <a:lumMod val="95000"/>
                    <a:lumOff val="5000"/>
                  </a:schemeClr>
                </a:solidFill>
              </a:rPr>
              <a:t>.</a:t>
            </a:r>
            <a:endParaRPr lang="en-US" dirty="0" smtClean="0"/>
          </a:p>
          <a:p>
            <a:endParaRPr lang="en-US" dirty="0"/>
          </a:p>
        </p:txBody>
      </p:sp>
      <p:pic>
        <p:nvPicPr>
          <p:cNvPr id="4" name="Picture 4"/>
          <p:cNvPicPr>
            <a:picLocks noChangeAspect="1"/>
          </p:cNvPicPr>
          <p:nvPr/>
        </p:nvPicPr>
        <p:blipFill>
          <a:blip r:embed="rId2"/>
          <a:srcRect/>
          <a:stretch>
            <a:fillRect/>
          </a:stretch>
        </p:blipFill>
        <p:spPr bwMode="auto">
          <a:xfrm>
            <a:off x="6400800" y="0"/>
            <a:ext cx="2743200" cy="874713"/>
          </a:xfrm>
          <a:prstGeom prst="rect">
            <a:avLst/>
          </a:prstGeom>
          <a:noFill/>
          <a:ln w="9525">
            <a:noFill/>
            <a:miter lim="800000"/>
            <a:headEnd/>
            <a:tailEnd/>
          </a:ln>
        </p:spPr>
      </p:pic>
      <p:sp>
        <p:nvSpPr>
          <p:cNvPr id="5" name="Title 1"/>
          <p:cNvSpPr txBox="1">
            <a:spLocks/>
          </p:cNvSpPr>
          <p:nvPr/>
        </p:nvSpPr>
        <p:spPr bwMode="black">
          <a:xfrm>
            <a:off x="2743200" y="6294438"/>
            <a:ext cx="6400800" cy="56356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rmAutofit fontScale="97500"/>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0" cap="none" spc="0" normalizeH="0" baseline="0" noProof="0" dirty="0" smtClean="0">
                <a:ln>
                  <a:noFill/>
                </a:ln>
                <a:solidFill>
                  <a:srgbClr val="002060"/>
                </a:solidFill>
                <a:effectLst/>
                <a:uLnTx/>
                <a:uFillTx/>
                <a:latin typeface="Arial" pitchFamily="34" charset="0"/>
                <a:ea typeface="+mj-ea"/>
                <a:cs typeface="Arial" pitchFamily="34" charset="0"/>
              </a:rPr>
              <a:t>Chương trình đổi</a:t>
            </a:r>
            <a:r>
              <a:rPr kumimoji="0" lang="en-US" sz="2400" b="0" i="0" u="none" strike="noStrike" kern="0" cap="none" spc="0" normalizeH="0" noProof="0" dirty="0" smtClean="0">
                <a:ln>
                  <a:noFill/>
                </a:ln>
                <a:solidFill>
                  <a:srgbClr val="002060"/>
                </a:solidFill>
                <a:effectLst/>
                <a:uLnTx/>
                <a:uFillTx/>
                <a:latin typeface="Arial" pitchFamily="34" charset="0"/>
                <a:ea typeface="+mj-ea"/>
                <a:cs typeface="Arial" pitchFamily="34" charset="0"/>
              </a:rPr>
              <a:t> mới công nghệ quốc gia</a:t>
            </a:r>
            <a:endParaRPr kumimoji="0" lang="en-US" sz="2400" b="0" i="0" u="none" strike="noStrike" kern="0" cap="none" spc="0" normalizeH="0" baseline="0" noProof="0" dirty="0">
              <a:ln>
                <a:noFill/>
              </a:ln>
              <a:solidFill>
                <a:srgbClr val="002060"/>
              </a:solidFill>
              <a:effectLst/>
              <a:uLnTx/>
              <a:uFillTx/>
              <a:latin typeface="Arial" pitchFamily="34" charset="0"/>
              <a:ea typeface="+mj-ea"/>
              <a:cs typeface="Arial"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pPr>
              <a:lnSpc>
                <a:spcPct val="150000"/>
              </a:lnSpc>
              <a:buNone/>
              <a:defRPr/>
            </a:pPr>
            <a:r>
              <a:rPr lang="en-US" dirty="0" smtClean="0"/>
              <a:t>2. </a:t>
            </a:r>
            <a:r>
              <a:rPr lang="en-US" sz="3000" dirty="0" err="1" smtClean="0"/>
              <a:t>Hỗ</a:t>
            </a:r>
            <a:r>
              <a:rPr lang="en-US" sz="3000" dirty="0" smtClean="0"/>
              <a:t> </a:t>
            </a:r>
            <a:r>
              <a:rPr lang="en-US" sz="3000" dirty="0" err="1" smtClean="0"/>
              <a:t>trợ</a:t>
            </a:r>
            <a:r>
              <a:rPr lang="en-US" sz="3000" dirty="0" smtClean="0"/>
              <a:t> DN </a:t>
            </a:r>
            <a:r>
              <a:rPr lang="en-US" sz="3000" dirty="0" err="1" smtClean="0"/>
              <a:t>trong</a:t>
            </a:r>
            <a:r>
              <a:rPr lang="en-US" sz="3000" dirty="0" smtClean="0"/>
              <a:t> việc hợp tác với các tổ chức, cá nhân hoạt </a:t>
            </a:r>
            <a:r>
              <a:rPr lang="en-US" sz="3000" dirty="0" err="1" smtClean="0"/>
              <a:t>động</a:t>
            </a:r>
            <a:r>
              <a:rPr lang="en-US" sz="3000" dirty="0" smtClean="0"/>
              <a:t> KHCN </a:t>
            </a:r>
            <a:r>
              <a:rPr lang="en-US" sz="3000" dirty="0" err="1" smtClean="0"/>
              <a:t>để</a:t>
            </a:r>
            <a:r>
              <a:rPr lang="en-US" sz="3000" dirty="0" smtClean="0"/>
              <a:t> giải mã, làm chủ công nghệ nhập khẩu. </a:t>
            </a:r>
          </a:p>
          <a:p>
            <a:pPr>
              <a:lnSpc>
                <a:spcPct val="150000"/>
              </a:lnSpc>
              <a:buNone/>
              <a:defRPr/>
            </a:pPr>
            <a:r>
              <a:rPr lang="en-US" sz="3000" i="1" dirty="0" smtClean="0">
                <a:solidFill>
                  <a:srgbClr val="002060"/>
                </a:solidFill>
              </a:rPr>
              <a:t> 3. </a:t>
            </a:r>
            <a:r>
              <a:rPr lang="en-US" sz="3000" i="1" dirty="0" err="1" smtClean="0">
                <a:solidFill>
                  <a:srgbClr val="002060"/>
                </a:solidFill>
              </a:rPr>
              <a:t>Hỗ</a:t>
            </a:r>
            <a:r>
              <a:rPr lang="en-US" sz="3000" i="1" dirty="0" smtClean="0">
                <a:solidFill>
                  <a:srgbClr val="002060"/>
                </a:solidFill>
              </a:rPr>
              <a:t> </a:t>
            </a:r>
            <a:r>
              <a:rPr lang="en-US" sz="3000" i="1" dirty="0" err="1" smtClean="0">
                <a:solidFill>
                  <a:srgbClr val="002060"/>
                </a:solidFill>
              </a:rPr>
              <a:t>trợ</a:t>
            </a:r>
            <a:r>
              <a:rPr lang="en-US" sz="3000" i="1" dirty="0" smtClean="0">
                <a:solidFill>
                  <a:srgbClr val="002060"/>
                </a:solidFill>
              </a:rPr>
              <a:t> </a:t>
            </a:r>
            <a:r>
              <a:rPr lang="en-US" sz="3000" i="1" dirty="0" err="1" smtClean="0">
                <a:solidFill>
                  <a:srgbClr val="002060"/>
                </a:solidFill>
              </a:rPr>
              <a:t>kinh</a:t>
            </a:r>
            <a:r>
              <a:rPr lang="en-US" sz="3000" i="1" dirty="0" smtClean="0">
                <a:solidFill>
                  <a:srgbClr val="002060"/>
                </a:solidFill>
              </a:rPr>
              <a:t> phí sử dụng các phòng thí </a:t>
            </a:r>
            <a:r>
              <a:rPr lang="en-US" sz="3000" i="1" dirty="0" err="1" smtClean="0">
                <a:solidFill>
                  <a:srgbClr val="002060"/>
                </a:solidFill>
              </a:rPr>
              <a:t>nghiệm</a:t>
            </a:r>
            <a:r>
              <a:rPr lang="en-US" sz="3000" i="1" dirty="0" smtClean="0">
                <a:solidFill>
                  <a:srgbClr val="002060"/>
                </a:solidFill>
              </a:rPr>
              <a:t> </a:t>
            </a:r>
            <a:r>
              <a:rPr lang="en-US" sz="3000" i="1" dirty="0" err="1" smtClean="0">
                <a:solidFill>
                  <a:srgbClr val="002060"/>
                </a:solidFill>
              </a:rPr>
              <a:t>để</a:t>
            </a:r>
            <a:r>
              <a:rPr lang="en-US" sz="3000" i="1" dirty="0" smtClean="0">
                <a:solidFill>
                  <a:srgbClr val="002060"/>
                </a:solidFill>
              </a:rPr>
              <a:t> nghiên cứu, thiết kế và chế tạo các sản phẩm mới.</a:t>
            </a:r>
          </a:p>
          <a:p>
            <a:pPr>
              <a:lnSpc>
                <a:spcPct val="150000"/>
              </a:lnSpc>
              <a:buNone/>
              <a:defRPr/>
            </a:pPr>
            <a:r>
              <a:rPr lang="en-US" sz="3000" dirty="0" smtClean="0"/>
              <a:t>4 . </a:t>
            </a:r>
            <a:r>
              <a:rPr lang="en-US" sz="3000" i="1" dirty="0" err="1" smtClean="0">
                <a:solidFill>
                  <a:srgbClr val="002060"/>
                </a:solidFill>
              </a:rPr>
              <a:t>Hỗ</a:t>
            </a:r>
            <a:r>
              <a:rPr lang="en-US" sz="3000" i="1" dirty="0" smtClean="0">
                <a:solidFill>
                  <a:srgbClr val="002060"/>
                </a:solidFill>
              </a:rPr>
              <a:t> trợ lãi suất vay vốn để đầu tư xây </a:t>
            </a:r>
            <a:r>
              <a:rPr lang="en-US" sz="3000" i="1" dirty="0" err="1" smtClean="0">
                <a:solidFill>
                  <a:srgbClr val="002060"/>
                </a:solidFill>
              </a:rPr>
              <a:t>dựng</a:t>
            </a:r>
            <a:r>
              <a:rPr lang="en-US" sz="3000" i="1" dirty="0" smtClean="0">
                <a:solidFill>
                  <a:srgbClr val="002060"/>
                </a:solidFill>
              </a:rPr>
              <a:t> </a:t>
            </a:r>
            <a:r>
              <a:rPr lang="en-US" sz="3000" i="1" dirty="0" err="1" smtClean="0">
                <a:solidFill>
                  <a:srgbClr val="002060"/>
                </a:solidFill>
              </a:rPr>
              <a:t>cơ</a:t>
            </a:r>
            <a:r>
              <a:rPr lang="en-US" sz="3000" i="1" dirty="0" smtClean="0">
                <a:solidFill>
                  <a:srgbClr val="002060"/>
                </a:solidFill>
              </a:rPr>
              <a:t> sở thiết kế, mô phỏng, tạo mẫu, đo kiểm, gia công chính xác</a:t>
            </a:r>
            <a:r>
              <a:rPr lang="en-US" dirty="0" smtClean="0">
                <a:solidFill>
                  <a:srgbClr val="002060"/>
                </a:solidFill>
              </a:rPr>
              <a:t>.</a:t>
            </a:r>
          </a:p>
          <a:p>
            <a:endParaRPr lang="en-US" dirty="0"/>
          </a:p>
        </p:txBody>
      </p:sp>
      <p:pic>
        <p:nvPicPr>
          <p:cNvPr id="5" name="Picture 4"/>
          <p:cNvPicPr>
            <a:picLocks noChangeAspect="1"/>
          </p:cNvPicPr>
          <p:nvPr/>
        </p:nvPicPr>
        <p:blipFill>
          <a:blip r:embed="rId2"/>
          <a:srcRect/>
          <a:stretch>
            <a:fillRect/>
          </a:stretch>
        </p:blipFill>
        <p:spPr bwMode="auto">
          <a:xfrm>
            <a:off x="6400800" y="0"/>
            <a:ext cx="2743200" cy="874713"/>
          </a:xfrm>
          <a:prstGeom prst="rect">
            <a:avLst/>
          </a:prstGeom>
          <a:noFill/>
          <a:ln w="9525">
            <a:noFill/>
            <a:miter lim="800000"/>
            <a:headEnd/>
            <a:tailEnd/>
          </a:ln>
        </p:spPr>
      </p:pic>
      <p:sp>
        <p:nvSpPr>
          <p:cNvPr id="6" name="Title 1"/>
          <p:cNvSpPr txBox="1">
            <a:spLocks/>
          </p:cNvSpPr>
          <p:nvPr/>
        </p:nvSpPr>
        <p:spPr bwMode="black">
          <a:xfrm>
            <a:off x="2743200" y="6294438"/>
            <a:ext cx="6400800" cy="56356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rmAutofit fontScale="97500"/>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0" cap="none" spc="0" normalizeH="0" baseline="0" noProof="0" dirty="0" smtClean="0">
                <a:ln>
                  <a:noFill/>
                </a:ln>
                <a:solidFill>
                  <a:srgbClr val="002060"/>
                </a:solidFill>
                <a:effectLst/>
                <a:uLnTx/>
                <a:uFillTx/>
                <a:latin typeface="Arial" pitchFamily="34" charset="0"/>
                <a:ea typeface="+mj-ea"/>
                <a:cs typeface="Arial" pitchFamily="34" charset="0"/>
              </a:rPr>
              <a:t>Chương trình đổi</a:t>
            </a:r>
            <a:r>
              <a:rPr kumimoji="0" lang="en-US" sz="2400" b="0" i="0" u="none" strike="noStrike" kern="0" cap="none" spc="0" normalizeH="0" noProof="0" dirty="0" smtClean="0">
                <a:ln>
                  <a:noFill/>
                </a:ln>
                <a:solidFill>
                  <a:srgbClr val="002060"/>
                </a:solidFill>
                <a:effectLst/>
                <a:uLnTx/>
                <a:uFillTx/>
                <a:latin typeface="Arial" pitchFamily="34" charset="0"/>
                <a:ea typeface="+mj-ea"/>
                <a:cs typeface="Arial" pitchFamily="34" charset="0"/>
              </a:rPr>
              <a:t> mới công nghệ quốc gia</a:t>
            </a:r>
            <a:endParaRPr kumimoji="0" lang="en-US" sz="2400" b="0" i="0" u="none" strike="noStrike" kern="0" cap="none" spc="0" normalizeH="0" baseline="0" noProof="0" dirty="0">
              <a:ln>
                <a:noFill/>
              </a:ln>
              <a:solidFill>
                <a:srgbClr val="002060"/>
              </a:solidFill>
              <a:effectLst/>
              <a:uLnTx/>
              <a:uFillTx/>
              <a:latin typeface="Arial" pitchFamily="34" charset="0"/>
              <a:ea typeface="+mj-ea"/>
              <a:cs typeface="Arial" pitchFamily="34" charset="0"/>
            </a:endParaRPr>
          </a:p>
        </p:txBody>
      </p:sp>
      <p:sp>
        <p:nvSpPr>
          <p:cNvPr id="10" name="Title 1"/>
          <p:cNvSpPr>
            <a:spLocks noGrp="1"/>
          </p:cNvSpPr>
          <p:nvPr>
            <p:ph type="title"/>
          </p:nvPr>
        </p:nvSpPr>
        <p:spPr>
          <a:xfrm>
            <a:off x="457200" y="152400"/>
            <a:ext cx="6248400" cy="838200"/>
          </a:xfrm>
        </p:spPr>
        <p:txBody>
          <a:bodyPr>
            <a:noAutofit/>
          </a:bodyPr>
          <a:lstStyle/>
          <a:p>
            <a:pPr algn="l"/>
            <a:r>
              <a:rPr lang="en-US" sz="2600" b="1" dirty="0" smtClean="0"/>
              <a:t>1. Nội dung chương trình và </a:t>
            </a:r>
            <a:br>
              <a:rPr lang="en-US" sz="2600" b="1" dirty="0" smtClean="0"/>
            </a:br>
            <a:r>
              <a:rPr lang="en-US" sz="2600" b="1" dirty="0" smtClean="0"/>
              <a:t>       chính sách ưu đãi</a:t>
            </a:r>
            <a:endParaRPr lang="en-US" sz="2600" b="1"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2. Tiêu chí lựa chọn</a:t>
            </a:r>
            <a:endParaRPr lang="en-US" dirty="0"/>
          </a:p>
        </p:txBody>
      </p:sp>
      <p:sp>
        <p:nvSpPr>
          <p:cNvPr id="3" name="Content Placeholder 2"/>
          <p:cNvSpPr>
            <a:spLocks noGrp="1"/>
          </p:cNvSpPr>
          <p:nvPr>
            <p:ph idx="1"/>
          </p:nvPr>
        </p:nvSpPr>
        <p:spPr>
          <a:xfrm>
            <a:off x="234950" y="1143000"/>
            <a:ext cx="8658225" cy="5181600"/>
          </a:xfrm>
        </p:spPr>
        <p:txBody>
          <a:bodyPr>
            <a:normAutofit fontScale="55000" lnSpcReduction="20000"/>
          </a:bodyPr>
          <a:lstStyle/>
          <a:p>
            <a:r>
              <a:rPr lang="en-US" sz="4400" dirty="0" err="1" smtClean="0"/>
              <a:t>Dự</a:t>
            </a:r>
            <a:r>
              <a:rPr lang="en-US" sz="4400" dirty="0" smtClean="0"/>
              <a:t> </a:t>
            </a:r>
            <a:r>
              <a:rPr lang="en-US" sz="4400" dirty="0" err="1" smtClean="0"/>
              <a:t>án</a:t>
            </a:r>
            <a:r>
              <a:rPr lang="en-US" sz="4400" dirty="0" smtClean="0"/>
              <a:t> </a:t>
            </a:r>
            <a:r>
              <a:rPr lang="en-US" sz="4400" dirty="0" err="1" smtClean="0"/>
              <a:t>nghiên</a:t>
            </a:r>
            <a:r>
              <a:rPr lang="en-US" sz="4400" dirty="0" smtClean="0"/>
              <a:t> </a:t>
            </a:r>
            <a:r>
              <a:rPr lang="en-US" sz="4400" dirty="0" err="1" smtClean="0"/>
              <a:t>cứu</a:t>
            </a:r>
            <a:r>
              <a:rPr lang="en-US" sz="4400" dirty="0" smtClean="0"/>
              <a:t>, </a:t>
            </a:r>
            <a:r>
              <a:rPr lang="en-US" sz="4400" dirty="0" err="1" smtClean="0"/>
              <a:t>sản</a:t>
            </a:r>
            <a:r>
              <a:rPr lang="en-US" sz="4400" dirty="0" smtClean="0"/>
              <a:t> </a:t>
            </a:r>
            <a:r>
              <a:rPr lang="en-US" sz="4400" dirty="0" err="1" smtClean="0"/>
              <a:t>xuất</a:t>
            </a:r>
            <a:r>
              <a:rPr lang="en-US" sz="4400" dirty="0" smtClean="0"/>
              <a:t> </a:t>
            </a:r>
            <a:r>
              <a:rPr lang="en-US" sz="4400" dirty="0" err="1" smtClean="0"/>
              <a:t>thử</a:t>
            </a:r>
            <a:r>
              <a:rPr lang="en-US" sz="4400" dirty="0" smtClean="0"/>
              <a:t> </a:t>
            </a:r>
            <a:r>
              <a:rPr lang="en-US" sz="4400" dirty="0" err="1" smtClean="0"/>
              <a:t>nghiệm</a:t>
            </a:r>
            <a:r>
              <a:rPr lang="en-US" sz="4400" dirty="0" smtClean="0"/>
              <a:t>, </a:t>
            </a:r>
            <a:r>
              <a:rPr lang="en-US" sz="4400" dirty="0" err="1" smtClean="0"/>
              <a:t>ứng</a:t>
            </a:r>
            <a:r>
              <a:rPr lang="en-US" sz="4400" dirty="0" smtClean="0"/>
              <a:t> </a:t>
            </a:r>
            <a:r>
              <a:rPr lang="en-US" sz="4400" dirty="0" err="1" smtClean="0"/>
              <a:t>dụng</a:t>
            </a:r>
            <a:r>
              <a:rPr lang="en-US" sz="4400" dirty="0" smtClean="0"/>
              <a:t> CN </a:t>
            </a:r>
            <a:r>
              <a:rPr lang="en-US" sz="4400" dirty="0" err="1" smtClean="0"/>
              <a:t>tiên</a:t>
            </a:r>
            <a:r>
              <a:rPr lang="en-US" sz="4400" dirty="0" smtClean="0"/>
              <a:t> </a:t>
            </a:r>
            <a:r>
              <a:rPr lang="en-US" sz="4400" dirty="0" err="1" smtClean="0"/>
              <a:t>tiến</a:t>
            </a:r>
            <a:r>
              <a:rPr lang="en-US" sz="4400" dirty="0" smtClean="0"/>
              <a:t>, </a:t>
            </a:r>
            <a:r>
              <a:rPr lang="en-US" sz="4400" dirty="0" err="1" smtClean="0"/>
              <a:t>sản</a:t>
            </a:r>
            <a:r>
              <a:rPr lang="en-US" sz="4400" dirty="0" smtClean="0"/>
              <a:t> </a:t>
            </a:r>
            <a:r>
              <a:rPr lang="en-US" sz="4400" dirty="0" err="1" smtClean="0"/>
              <a:t>xuất</a:t>
            </a:r>
            <a:r>
              <a:rPr lang="en-US" sz="4400" dirty="0" smtClean="0"/>
              <a:t> </a:t>
            </a:r>
            <a:r>
              <a:rPr lang="en-US" sz="4400" dirty="0" err="1" smtClean="0"/>
              <a:t>sản</a:t>
            </a:r>
            <a:r>
              <a:rPr lang="en-US" sz="4400" dirty="0" smtClean="0"/>
              <a:t> </a:t>
            </a:r>
            <a:r>
              <a:rPr lang="en-US" sz="4400" dirty="0" err="1" smtClean="0"/>
              <a:t>phẩm</a:t>
            </a:r>
            <a:r>
              <a:rPr lang="en-US" sz="4400" dirty="0" smtClean="0"/>
              <a:t> </a:t>
            </a:r>
            <a:r>
              <a:rPr lang="en-US" sz="4400" dirty="0" err="1" smtClean="0"/>
              <a:t>mới</a:t>
            </a:r>
            <a:r>
              <a:rPr lang="en-US" sz="4400" dirty="0" smtClean="0"/>
              <a:t>, </a:t>
            </a:r>
            <a:r>
              <a:rPr lang="en-US" sz="4400" dirty="0" err="1" smtClean="0"/>
              <a:t>thay</a:t>
            </a:r>
            <a:r>
              <a:rPr lang="en-US" sz="4400" dirty="0" smtClean="0"/>
              <a:t> </a:t>
            </a:r>
            <a:r>
              <a:rPr lang="en-US" sz="4400" dirty="0" err="1" smtClean="0"/>
              <a:t>đổi</a:t>
            </a:r>
            <a:r>
              <a:rPr lang="en-US" sz="4400" dirty="0" smtClean="0"/>
              <a:t> </a:t>
            </a:r>
            <a:r>
              <a:rPr lang="en-US" sz="4400" dirty="0" err="1" smtClean="0"/>
              <a:t>quy</a:t>
            </a:r>
            <a:r>
              <a:rPr lang="en-US" sz="4400" dirty="0" smtClean="0"/>
              <a:t> </a:t>
            </a:r>
            <a:r>
              <a:rPr lang="en-US" sz="4400" dirty="0" err="1" smtClean="0"/>
              <a:t>trình</a:t>
            </a:r>
            <a:r>
              <a:rPr lang="en-US" sz="4400" dirty="0" smtClean="0"/>
              <a:t> CN </a:t>
            </a:r>
            <a:r>
              <a:rPr lang="en-US" sz="4400" dirty="0" err="1" smtClean="0"/>
              <a:t>cần</a:t>
            </a:r>
            <a:r>
              <a:rPr lang="en-US" sz="4400" dirty="0" smtClean="0"/>
              <a:t> </a:t>
            </a:r>
            <a:r>
              <a:rPr lang="en-US" sz="4400" dirty="0" err="1" smtClean="0"/>
              <a:t>đáp</a:t>
            </a:r>
            <a:r>
              <a:rPr lang="en-US" sz="4400" dirty="0" smtClean="0"/>
              <a:t> </a:t>
            </a:r>
            <a:r>
              <a:rPr lang="en-US" sz="4400" dirty="0" err="1" smtClean="0"/>
              <a:t>ứng</a:t>
            </a:r>
            <a:r>
              <a:rPr lang="en-US" sz="4400" dirty="0" smtClean="0"/>
              <a:t> </a:t>
            </a:r>
            <a:r>
              <a:rPr lang="en-US" sz="4400" dirty="0" err="1" smtClean="0"/>
              <a:t>các</a:t>
            </a:r>
            <a:r>
              <a:rPr lang="en-US" sz="4400" dirty="0" smtClean="0"/>
              <a:t> </a:t>
            </a:r>
            <a:r>
              <a:rPr lang="en-US" sz="4400" dirty="0" err="1" smtClean="0"/>
              <a:t>điều</a:t>
            </a:r>
            <a:r>
              <a:rPr lang="en-US" sz="4400" dirty="0" smtClean="0"/>
              <a:t> </a:t>
            </a:r>
            <a:r>
              <a:rPr lang="en-US" sz="4400" dirty="0" err="1" smtClean="0"/>
              <a:t>kiện</a:t>
            </a:r>
            <a:r>
              <a:rPr lang="en-US" sz="4400" dirty="0" smtClean="0"/>
              <a:t> </a:t>
            </a:r>
            <a:r>
              <a:rPr lang="en-US" sz="4400" dirty="0" err="1" smtClean="0"/>
              <a:t>sau</a:t>
            </a:r>
            <a:r>
              <a:rPr lang="en-US" sz="4400" dirty="0" smtClean="0"/>
              <a:t>:</a:t>
            </a:r>
          </a:p>
          <a:p>
            <a:pPr>
              <a:buNone/>
            </a:pPr>
            <a:r>
              <a:rPr lang="en-US" sz="4400" dirty="0" smtClean="0"/>
              <a:t>- </a:t>
            </a:r>
            <a:r>
              <a:rPr lang="en-US" sz="4400" dirty="0" err="1" smtClean="0"/>
              <a:t>Có</a:t>
            </a:r>
            <a:r>
              <a:rPr lang="en-US" sz="4400" dirty="0" smtClean="0"/>
              <a:t> </a:t>
            </a:r>
            <a:r>
              <a:rPr lang="en-US" sz="4400" dirty="0" err="1" smtClean="0"/>
              <a:t>đủ</a:t>
            </a:r>
            <a:r>
              <a:rPr lang="en-US" sz="4400" dirty="0" smtClean="0"/>
              <a:t> </a:t>
            </a:r>
            <a:r>
              <a:rPr lang="en-US" sz="4400" dirty="0" err="1" smtClean="0"/>
              <a:t>năng</a:t>
            </a:r>
            <a:r>
              <a:rPr lang="en-US" sz="4400" dirty="0" smtClean="0"/>
              <a:t> </a:t>
            </a:r>
            <a:r>
              <a:rPr lang="en-US" sz="4400" dirty="0" err="1" smtClean="0"/>
              <a:t>lực</a:t>
            </a:r>
            <a:r>
              <a:rPr lang="en-US" sz="4400" dirty="0" smtClean="0"/>
              <a:t> </a:t>
            </a:r>
            <a:r>
              <a:rPr lang="en-US" sz="4400" dirty="0" err="1" smtClean="0"/>
              <a:t>thực</a:t>
            </a:r>
            <a:r>
              <a:rPr lang="en-US" sz="4400" dirty="0" smtClean="0"/>
              <a:t> </a:t>
            </a:r>
            <a:r>
              <a:rPr lang="en-US" sz="4400" dirty="0" err="1" smtClean="0"/>
              <a:t>hiện</a:t>
            </a:r>
            <a:r>
              <a:rPr lang="en-US" sz="4400" dirty="0" smtClean="0"/>
              <a:t> </a:t>
            </a:r>
            <a:r>
              <a:rPr lang="en-US" sz="4400" dirty="0" err="1" smtClean="0"/>
              <a:t>các</a:t>
            </a:r>
            <a:r>
              <a:rPr lang="en-US" sz="4400" dirty="0" smtClean="0"/>
              <a:t> </a:t>
            </a:r>
            <a:r>
              <a:rPr lang="en-US" sz="4400" dirty="0" err="1" smtClean="0"/>
              <a:t>nội</a:t>
            </a:r>
            <a:r>
              <a:rPr lang="en-US" sz="4400" dirty="0" smtClean="0"/>
              <a:t> dung </a:t>
            </a:r>
            <a:r>
              <a:rPr lang="en-US" sz="4400" dirty="0" err="1" smtClean="0"/>
              <a:t>dự</a:t>
            </a:r>
            <a:r>
              <a:rPr lang="en-US" sz="4400" dirty="0" smtClean="0"/>
              <a:t> </a:t>
            </a:r>
            <a:r>
              <a:rPr lang="en-US" sz="4400" dirty="0" err="1" smtClean="0"/>
              <a:t>án</a:t>
            </a:r>
            <a:r>
              <a:rPr lang="en-US" sz="4400" dirty="0" smtClean="0"/>
              <a:t>;</a:t>
            </a:r>
          </a:p>
          <a:p>
            <a:pPr>
              <a:buNone/>
            </a:pPr>
            <a:r>
              <a:rPr lang="en-US" sz="4400" dirty="0" smtClean="0"/>
              <a:t>- </a:t>
            </a:r>
            <a:r>
              <a:rPr lang="en-US" sz="4400" dirty="0" err="1" smtClean="0"/>
              <a:t>Giải</a:t>
            </a:r>
            <a:r>
              <a:rPr lang="en-US" sz="4400" dirty="0" smtClean="0"/>
              <a:t> </a:t>
            </a:r>
            <a:r>
              <a:rPr lang="en-US" sz="4400" dirty="0" err="1" smtClean="0"/>
              <a:t>trình</a:t>
            </a:r>
            <a:r>
              <a:rPr lang="en-US" sz="4400" dirty="0" smtClean="0"/>
              <a:t> </a:t>
            </a:r>
            <a:r>
              <a:rPr lang="en-US" sz="4400" dirty="0" err="1" smtClean="0"/>
              <a:t>được</a:t>
            </a:r>
            <a:r>
              <a:rPr lang="en-US" sz="4400" dirty="0" smtClean="0"/>
              <a:t> </a:t>
            </a:r>
            <a:r>
              <a:rPr lang="en-US" sz="4400" dirty="0" err="1" smtClean="0"/>
              <a:t>các</a:t>
            </a:r>
            <a:r>
              <a:rPr lang="en-US" sz="4400" dirty="0" smtClean="0"/>
              <a:t> </a:t>
            </a:r>
            <a:r>
              <a:rPr lang="en-US" sz="4400" dirty="0" err="1" smtClean="0"/>
              <a:t>nguồn</a:t>
            </a:r>
            <a:r>
              <a:rPr lang="en-US" sz="4400" dirty="0" smtClean="0"/>
              <a:t> </a:t>
            </a:r>
            <a:r>
              <a:rPr lang="en-US" sz="4400" dirty="0" err="1" smtClean="0"/>
              <a:t>tài</a:t>
            </a:r>
            <a:r>
              <a:rPr lang="en-US" sz="4400" dirty="0" smtClean="0"/>
              <a:t> </a:t>
            </a:r>
            <a:r>
              <a:rPr lang="en-US" sz="4400" dirty="0" err="1" smtClean="0"/>
              <a:t>chính</a:t>
            </a:r>
            <a:r>
              <a:rPr lang="en-US" sz="4400" dirty="0" smtClean="0"/>
              <a:t> </a:t>
            </a:r>
            <a:r>
              <a:rPr lang="en-US" sz="4400" dirty="0" err="1" smtClean="0"/>
              <a:t>huy</a:t>
            </a:r>
            <a:r>
              <a:rPr lang="en-US" sz="4400" dirty="0" smtClean="0"/>
              <a:t> </a:t>
            </a:r>
            <a:r>
              <a:rPr lang="en-US" sz="4400" dirty="0" err="1" smtClean="0"/>
              <a:t>động</a:t>
            </a:r>
            <a:r>
              <a:rPr lang="en-US" sz="4400" dirty="0" smtClean="0"/>
              <a:t>;</a:t>
            </a:r>
          </a:p>
          <a:p>
            <a:pPr>
              <a:buNone/>
            </a:pPr>
            <a:r>
              <a:rPr lang="en-US" sz="4400" dirty="0" smtClean="0"/>
              <a:t>- </a:t>
            </a:r>
            <a:r>
              <a:rPr lang="en-US" sz="4400" dirty="0" err="1" smtClean="0"/>
              <a:t>Chứng</a:t>
            </a:r>
            <a:r>
              <a:rPr lang="en-US" sz="4400" dirty="0" smtClean="0"/>
              <a:t> minh </a:t>
            </a:r>
            <a:r>
              <a:rPr lang="en-US" sz="4400" dirty="0" err="1" smtClean="0"/>
              <a:t>được</a:t>
            </a:r>
            <a:r>
              <a:rPr lang="en-US" sz="4400" dirty="0" smtClean="0"/>
              <a:t> </a:t>
            </a:r>
            <a:r>
              <a:rPr lang="en-US" sz="4400" dirty="0" err="1" smtClean="0"/>
              <a:t>hiệu</a:t>
            </a:r>
            <a:r>
              <a:rPr lang="en-US" sz="4400" dirty="0" smtClean="0"/>
              <a:t> </a:t>
            </a:r>
            <a:r>
              <a:rPr lang="en-US" sz="4400" dirty="0" err="1" smtClean="0"/>
              <a:t>quả</a:t>
            </a:r>
            <a:r>
              <a:rPr lang="en-US" sz="4400" dirty="0" smtClean="0"/>
              <a:t> </a:t>
            </a:r>
            <a:r>
              <a:rPr lang="en-US" sz="4400" dirty="0" err="1" smtClean="0"/>
              <a:t>của</a:t>
            </a:r>
            <a:r>
              <a:rPr lang="en-US" sz="4400" dirty="0" smtClean="0"/>
              <a:t> </a:t>
            </a:r>
            <a:r>
              <a:rPr lang="en-US" sz="4400" dirty="0" err="1" smtClean="0"/>
              <a:t>dự</a:t>
            </a:r>
            <a:r>
              <a:rPr lang="en-US" sz="4400" dirty="0" smtClean="0"/>
              <a:t> </a:t>
            </a:r>
            <a:r>
              <a:rPr lang="en-US" sz="4400" dirty="0" err="1" smtClean="0"/>
              <a:t>án</a:t>
            </a:r>
            <a:r>
              <a:rPr lang="en-US" sz="4400" dirty="0" smtClean="0"/>
              <a:t>;</a:t>
            </a:r>
          </a:p>
          <a:p>
            <a:pPr>
              <a:buNone/>
            </a:pPr>
            <a:r>
              <a:rPr lang="en-US" sz="4400" dirty="0" smtClean="0"/>
              <a:t>- </a:t>
            </a:r>
            <a:r>
              <a:rPr lang="en-US" sz="4400" dirty="0" err="1" smtClean="0"/>
              <a:t>Đối</a:t>
            </a:r>
            <a:r>
              <a:rPr lang="en-US" sz="4400" dirty="0" smtClean="0"/>
              <a:t> </a:t>
            </a:r>
            <a:r>
              <a:rPr lang="en-US" sz="4400" dirty="0" err="1" smtClean="0"/>
              <a:t>với</a:t>
            </a:r>
            <a:r>
              <a:rPr lang="en-US" sz="4400" dirty="0" smtClean="0"/>
              <a:t> </a:t>
            </a:r>
            <a:r>
              <a:rPr lang="en-US" sz="4400" dirty="0" err="1" smtClean="0"/>
              <a:t>dự</a:t>
            </a:r>
            <a:r>
              <a:rPr lang="en-US" sz="4400" dirty="0" smtClean="0"/>
              <a:t> </a:t>
            </a:r>
            <a:r>
              <a:rPr lang="en-US" sz="4400" dirty="0" err="1" smtClean="0"/>
              <a:t>án</a:t>
            </a:r>
            <a:r>
              <a:rPr lang="en-US" sz="4400" dirty="0" smtClean="0"/>
              <a:t> </a:t>
            </a:r>
            <a:r>
              <a:rPr lang="en-US" sz="4400" dirty="0" err="1" smtClean="0"/>
              <a:t>nghiên</a:t>
            </a:r>
            <a:r>
              <a:rPr lang="en-US" sz="4400" dirty="0" smtClean="0"/>
              <a:t> </a:t>
            </a:r>
            <a:r>
              <a:rPr lang="en-US" sz="4400" dirty="0" err="1" smtClean="0"/>
              <a:t>cứu</a:t>
            </a:r>
            <a:r>
              <a:rPr lang="en-US" sz="4400" dirty="0" smtClean="0"/>
              <a:t>, </a:t>
            </a:r>
            <a:r>
              <a:rPr lang="en-US" sz="4400" dirty="0" err="1" smtClean="0"/>
              <a:t>sản</a:t>
            </a:r>
            <a:r>
              <a:rPr lang="en-US" sz="4400" dirty="0" smtClean="0"/>
              <a:t> </a:t>
            </a:r>
            <a:r>
              <a:rPr lang="en-US" sz="4400" dirty="0" err="1" smtClean="0"/>
              <a:t>xuất</a:t>
            </a:r>
            <a:r>
              <a:rPr lang="en-US" sz="4400" dirty="0" smtClean="0"/>
              <a:t> </a:t>
            </a:r>
            <a:r>
              <a:rPr lang="en-US" sz="4400" dirty="0" err="1" smtClean="0"/>
              <a:t>thử</a:t>
            </a:r>
            <a:r>
              <a:rPr lang="en-US" sz="4400" dirty="0" smtClean="0"/>
              <a:t> </a:t>
            </a:r>
            <a:r>
              <a:rPr lang="en-US" sz="4400" dirty="0" err="1" smtClean="0"/>
              <a:t>nghiệm</a:t>
            </a:r>
            <a:r>
              <a:rPr lang="en-US" sz="4400" dirty="0" smtClean="0"/>
              <a:t>: </a:t>
            </a:r>
            <a:r>
              <a:rPr lang="en-US" sz="4400" dirty="0" err="1" smtClean="0"/>
              <a:t>kết</a:t>
            </a:r>
            <a:r>
              <a:rPr lang="en-US" sz="4400" dirty="0" smtClean="0"/>
              <a:t> </a:t>
            </a:r>
            <a:r>
              <a:rPr lang="en-US" sz="4400" dirty="0" err="1" smtClean="0"/>
              <a:t>quả</a:t>
            </a:r>
            <a:r>
              <a:rPr lang="en-US" sz="4400" dirty="0" smtClean="0"/>
              <a:t>, </a:t>
            </a:r>
            <a:r>
              <a:rPr lang="en-US" sz="4400" dirty="0" err="1" smtClean="0"/>
              <a:t>sản</a:t>
            </a:r>
            <a:r>
              <a:rPr lang="en-US" sz="4400" dirty="0" smtClean="0"/>
              <a:t> </a:t>
            </a:r>
            <a:r>
              <a:rPr lang="en-US" sz="4400" dirty="0" err="1" smtClean="0"/>
              <a:t>phẩm</a:t>
            </a:r>
            <a:r>
              <a:rPr lang="en-US" sz="4400" dirty="0" smtClean="0"/>
              <a:t> </a:t>
            </a:r>
            <a:r>
              <a:rPr lang="en-US" sz="4400" dirty="0" err="1" smtClean="0"/>
              <a:t>phải</a:t>
            </a:r>
            <a:r>
              <a:rPr lang="en-US" sz="4400" dirty="0" smtClean="0"/>
              <a:t> </a:t>
            </a:r>
            <a:r>
              <a:rPr lang="en-US" sz="4400" dirty="0" err="1" smtClean="0"/>
              <a:t>có</a:t>
            </a:r>
            <a:r>
              <a:rPr lang="en-US" sz="4400" dirty="0" smtClean="0"/>
              <a:t> </a:t>
            </a:r>
            <a:r>
              <a:rPr lang="en-US" sz="4400" dirty="0" err="1" smtClean="0"/>
              <a:t>địa</a:t>
            </a:r>
            <a:r>
              <a:rPr lang="en-US" sz="4400" dirty="0" smtClean="0"/>
              <a:t> </a:t>
            </a:r>
            <a:r>
              <a:rPr lang="en-US" sz="4400" dirty="0" err="1" smtClean="0"/>
              <a:t>chỉ</a:t>
            </a:r>
            <a:r>
              <a:rPr lang="en-US" sz="4400" dirty="0" smtClean="0"/>
              <a:t> </a:t>
            </a:r>
            <a:r>
              <a:rPr lang="en-US" sz="4400" dirty="0" err="1" smtClean="0"/>
              <a:t>ứng</a:t>
            </a:r>
            <a:r>
              <a:rPr lang="en-US" sz="4400" dirty="0" smtClean="0"/>
              <a:t> </a:t>
            </a:r>
            <a:r>
              <a:rPr lang="en-US" sz="4400" dirty="0" err="1" smtClean="0"/>
              <a:t>dụng</a:t>
            </a:r>
            <a:r>
              <a:rPr lang="en-US" sz="4400" dirty="0" smtClean="0"/>
              <a:t> </a:t>
            </a:r>
            <a:r>
              <a:rPr lang="en-US" sz="4400" dirty="0" err="1" smtClean="0"/>
              <a:t>hoặc</a:t>
            </a:r>
            <a:r>
              <a:rPr lang="en-US" sz="4400" dirty="0" smtClean="0"/>
              <a:t> </a:t>
            </a:r>
            <a:r>
              <a:rPr lang="en-US" sz="4400" dirty="0" err="1" smtClean="0"/>
              <a:t>chuyển</a:t>
            </a:r>
            <a:r>
              <a:rPr lang="en-US" sz="4400" dirty="0" smtClean="0"/>
              <a:t> </a:t>
            </a:r>
            <a:r>
              <a:rPr lang="en-US" sz="4400" dirty="0" err="1" smtClean="0"/>
              <a:t>giao</a:t>
            </a:r>
            <a:r>
              <a:rPr lang="en-US" sz="4400" dirty="0" smtClean="0"/>
              <a:t>;</a:t>
            </a:r>
          </a:p>
          <a:p>
            <a:pPr>
              <a:buNone/>
            </a:pPr>
            <a:r>
              <a:rPr lang="en-US" sz="4400" dirty="0" smtClean="0"/>
              <a:t>- </a:t>
            </a:r>
            <a:r>
              <a:rPr lang="en-US" sz="4400" dirty="0" err="1" smtClean="0"/>
              <a:t>Dự</a:t>
            </a:r>
            <a:r>
              <a:rPr lang="en-US" sz="4400" dirty="0" smtClean="0"/>
              <a:t> </a:t>
            </a:r>
            <a:r>
              <a:rPr lang="en-US" sz="4400" dirty="0" err="1" smtClean="0"/>
              <a:t>án</a:t>
            </a:r>
            <a:r>
              <a:rPr lang="en-US" sz="4400" dirty="0" smtClean="0"/>
              <a:t> </a:t>
            </a:r>
            <a:r>
              <a:rPr lang="en-US" sz="4400" dirty="0" err="1" smtClean="0"/>
              <a:t>ứng</a:t>
            </a:r>
            <a:r>
              <a:rPr lang="en-US" sz="4400" dirty="0" smtClean="0"/>
              <a:t> </a:t>
            </a:r>
            <a:r>
              <a:rPr lang="en-US" sz="4400" dirty="0" err="1" smtClean="0"/>
              <a:t>dụng</a:t>
            </a:r>
            <a:r>
              <a:rPr lang="en-US" sz="4400" dirty="0" smtClean="0"/>
              <a:t> CN </a:t>
            </a:r>
            <a:r>
              <a:rPr lang="en-US" sz="4400" dirty="0" err="1" smtClean="0"/>
              <a:t>tiên</a:t>
            </a:r>
            <a:r>
              <a:rPr lang="en-US" sz="4400" dirty="0" smtClean="0"/>
              <a:t> </a:t>
            </a:r>
            <a:r>
              <a:rPr lang="en-US" sz="4400" dirty="0" err="1" smtClean="0"/>
              <a:t>tiến</a:t>
            </a:r>
            <a:r>
              <a:rPr lang="en-US" sz="4400" dirty="0" smtClean="0"/>
              <a:t> </a:t>
            </a:r>
            <a:r>
              <a:rPr lang="en-US" sz="4400" dirty="0" err="1" smtClean="0"/>
              <a:t>phải</a:t>
            </a:r>
            <a:r>
              <a:rPr lang="en-US" sz="4400" dirty="0" smtClean="0"/>
              <a:t> </a:t>
            </a:r>
            <a:r>
              <a:rPr lang="en-US" sz="4400" dirty="0" err="1" smtClean="0"/>
              <a:t>tạo</a:t>
            </a:r>
            <a:r>
              <a:rPr lang="en-US" sz="4400" dirty="0" smtClean="0"/>
              <a:t> </a:t>
            </a:r>
            <a:r>
              <a:rPr lang="en-US" sz="4400" dirty="0" err="1" smtClean="0"/>
              <a:t>ra</a:t>
            </a:r>
            <a:r>
              <a:rPr lang="en-US" sz="4400" dirty="0" smtClean="0"/>
              <a:t> </a:t>
            </a:r>
            <a:r>
              <a:rPr lang="en-US" sz="4400" dirty="0" err="1" smtClean="0"/>
              <a:t>được</a:t>
            </a:r>
            <a:r>
              <a:rPr lang="en-US" sz="4400" dirty="0" smtClean="0"/>
              <a:t> </a:t>
            </a:r>
            <a:r>
              <a:rPr lang="en-US" sz="4400" dirty="0" err="1" smtClean="0"/>
              <a:t>sản</a:t>
            </a:r>
            <a:r>
              <a:rPr lang="en-US" sz="4400" dirty="0" smtClean="0"/>
              <a:t> </a:t>
            </a:r>
            <a:r>
              <a:rPr lang="en-US" sz="4400" dirty="0" err="1" smtClean="0"/>
              <a:t>phẩm</a:t>
            </a:r>
            <a:r>
              <a:rPr lang="en-US" sz="4400" dirty="0" smtClean="0"/>
              <a:t>, </a:t>
            </a:r>
            <a:r>
              <a:rPr lang="en-US" sz="4400" dirty="0" err="1" smtClean="0"/>
              <a:t>dịch</a:t>
            </a:r>
            <a:r>
              <a:rPr lang="en-US" sz="4400" dirty="0" smtClean="0"/>
              <a:t> </a:t>
            </a:r>
            <a:r>
              <a:rPr lang="en-US" sz="4400" dirty="0" err="1" smtClean="0"/>
              <a:t>vụ</a:t>
            </a:r>
            <a:r>
              <a:rPr lang="en-US" sz="4400" dirty="0" smtClean="0"/>
              <a:t> </a:t>
            </a:r>
            <a:r>
              <a:rPr lang="en-US" sz="4400" dirty="0" err="1" smtClean="0"/>
              <a:t>được</a:t>
            </a:r>
            <a:r>
              <a:rPr lang="en-US" sz="4400" dirty="0" smtClean="0"/>
              <a:t> </a:t>
            </a:r>
            <a:r>
              <a:rPr lang="en-US" sz="4400" dirty="0" err="1" smtClean="0"/>
              <a:t>triển</a:t>
            </a:r>
            <a:r>
              <a:rPr lang="en-US" sz="4400" dirty="0" smtClean="0"/>
              <a:t> </a:t>
            </a:r>
            <a:r>
              <a:rPr lang="en-US" sz="4400" dirty="0" err="1" smtClean="0"/>
              <a:t>khai</a:t>
            </a:r>
            <a:r>
              <a:rPr lang="en-US" sz="4400" dirty="0" smtClean="0"/>
              <a:t> </a:t>
            </a:r>
            <a:r>
              <a:rPr lang="en-US" sz="4400" dirty="0" err="1" smtClean="0"/>
              <a:t>tối</a:t>
            </a:r>
            <a:r>
              <a:rPr lang="en-US" sz="4400" dirty="0" smtClean="0"/>
              <a:t> </a:t>
            </a:r>
            <a:r>
              <a:rPr lang="en-US" sz="4400" dirty="0" err="1" smtClean="0"/>
              <a:t>thiểu</a:t>
            </a:r>
            <a:r>
              <a:rPr lang="en-US" sz="4400" dirty="0" smtClean="0"/>
              <a:t> ở </a:t>
            </a:r>
            <a:r>
              <a:rPr lang="en-US" sz="4400" dirty="0" err="1" smtClean="0"/>
              <a:t>quy</a:t>
            </a:r>
            <a:r>
              <a:rPr lang="en-US" sz="4400" dirty="0" smtClean="0"/>
              <a:t> </a:t>
            </a:r>
            <a:r>
              <a:rPr lang="en-US" sz="4400" dirty="0" err="1" smtClean="0"/>
              <a:t>mô</a:t>
            </a:r>
            <a:r>
              <a:rPr lang="en-US" sz="4400" dirty="0" smtClean="0"/>
              <a:t> </a:t>
            </a:r>
            <a:r>
              <a:rPr lang="en-US" sz="4400" dirty="0" err="1" smtClean="0"/>
              <a:t>cấp</a:t>
            </a:r>
            <a:r>
              <a:rPr lang="en-US" sz="4400" dirty="0" smtClean="0"/>
              <a:t> </a:t>
            </a:r>
            <a:r>
              <a:rPr lang="en-US" sz="4400" dirty="0" err="1" smtClean="0"/>
              <a:t>thành</a:t>
            </a:r>
            <a:r>
              <a:rPr lang="en-US" sz="4400" dirty="0" smtClean="0"/>
              <a:t> </a:t>
            </a:r>
            <a:r>
              <a:rPr lang="en-US" sz="4400" dirty="0" err="1" smtClean="0"/>
              <a:t>phố</a:t>
            </a:r>
            <a:r>
              <a:rPr lang="en-US" sz="4400" dirty="0" smtClean="0"/>
              <a:t>;</a:t>
            </a:r>
          </a:p>
          <a:p>
            <a:pPr>
              <a:buNone/>
            </a:pPr>
            <a:r>
              <a:rPr lang="en-US" sz="4400" dirty="0" smtClean="0"/>
              <a:t>- </a:t>
            </a:r>
            <a:r>
              <a:rPr lang="en-US" sz="4400" dirty="0" err="1" smtClean="0"/>
              <a:t>Sản</a:t>
            </a:r>
            <a:r>
              <a:rPr lang="en-US" sz="4400" dirty="0" smtClean="0"/>
              <a:t> </a:t>
            </a:r>
            <a:r>
              <a:rPr lang="en-US" sz="4400" dirty="0" err="1" smtClean="0"/>
              <a:t>phẩm</a:t>
            </a:r>
            <a:r>
              <a:rPr lang="en-US" sz="4400" dirty="0" smtClean="0"/>
              <a:t> </a:t>
            </a:r>
            <a:r>
              <a:rPr lang="en-US" sz="4400" dirty="0" err="1" smtClean="0"/>
              <a:t>tạo</a:t>
            </a:r>
            <a:r>
              <a:rPr lang="en-US" sz="4400" dirty="0" smtClean="0"/>
              <a:t> </a:t>
            </a:r>
            <a:r>
              <a:rPr lang="en-US" sz="4400" dirty="0" err="1" smtClean="0"/>
              <a:t>ra</a:t>
            </a:r>
            <a:r>
              <a:rPr lang="en-US" sz="4400" dirty="0" smtClean="0"/>
              <a:t> </a:t>
            </a:r>
            <a:r>
              <a:rPr lang="en-US" sz="4400" dirty="0" err="1" smtClean="0"/>
              <a:t>của</a:t>
            </a:r>
            <a:r>
              <a:rPr lang="en-US" sz="4400" dirty="0" smtClean="0"/>
              <a:t> </a:t>
            </a:r>
            <a:r>
              <a:rPr lang="en-US" sz="4400" dirty="0" err="1" smtClean="0"/>
              <a:t>dự</a:t>
            </a:r>
            <a:r>
              <a:rPr lang="en-US" sz="4400" dirty="0" smtClean="0"/>
              <a:t> </a:t>
            </a:r>
            <a:r>
              <a:rPr lang="en-US" sz="4400" dirty="0" err="1" smtClean="0"/>
              <a:t>án</a:t>
            </a:r>
            <a:r>
              <a:rPr lang="en-US" sz="4400" dirty="0" smtClean="0"/>
              <a:t> </a:t>
            </a:r>
            <a:r>
              <a:rPr lang="en-US" sz="4400" dirty="0" err="1" smtClean="0"/>
              <a:t>sản</a:t>
            </a:r>
            <a:r>
              <a:rPr lang="en-US" sz="4400" dirty="0" smtClean="0"/>
              <a:t> </a:t>
            </a:r>
            <a:r>
              <a:rPr lang="en-US" sz="4400" dirty="0" err="1" smtClean="0"/>
              <a:t>xuất</a:t>
            </a:r>
            <a:r>
              <a:rPr lang="en-US" sz="4400" dirty="0" smtClean="0"/>
              <a:t> </a:t>
            </a:r>
            <a:r>
              <a:rPr lang="en-US" sz="4400" dirty="0" err="1" smtClean="0"/>
              <a:t>sản</a:t>
            </a:r>
            <a:r>
              <a:rPr lang="en-US" sz="4400" dirty="0" smtClean="0"/>
              <a:t> </a:t>
            </a:r>
            <a:r>
              <a:rPr lang="en-US" sz="4400" dirty="0" err="1" smtClean="0"/>
              <a:t>phẩm</a:t>
            </a:r>
            <a:r>
              <a:rPr lang="en-US" sz="4400" dirty="0" smtClean="0"/>
              <a:t> </a:t>
            </a:r>
            <a:r>
              <a:rPr lang="en-US" sz="4400" dirty="0" err="1" smtClean="0"/>
              <a:t>mới</a:t>
            </a:r>
            <a:r>
              <a:rPr lang="en-US" sz="4400" dirty="0" smtClean="0"/>
              <a:t> </a:t>
            </a:r>
            <a:r>
              <a:rPr lang="en-US" sz="4400" dirty="0" err="1" smtClean="0"/>
              <a:t>phải</a:t>
            </a:r>
            <a:r>
              <a:rPr lang="en-US" sz="4400" dirty="0" smtClean="0"/>
              <a:t> </a:t>
            </a:r>
            <a:r>
              <a:rPr lang="en-US" sz="4400" dirty="0" err="1" smtClean="0"/>
              <a:t>có</a:t>
            </a:r>
            <a:r>
              <a:rPr lang="en-US" sz="4400" dirty="0" smtClean="0"/>
              <a:t> </a:t>
            </a:r>
            <a:r>
              <a:rPr lang="en-US" sz="4400" dirty="0" err="1" smtClean="0"/>
              <a:t>tính</a:t>
            </a:r>
            <a:r>
              <a:rPr lang="en-US" sz="4400" dirty="0" smtClean="0"/>
              <a:t> </a:t>
            </a:r>
            <a:r>
              <a:rPr lang="en-US" sz="4400" dirty="0" err="1" smtClean="0"/>
              <a:t>năng</a:t>
            </a:r>
            <a:r>
              <a:rPr lang="en-US" sz="4400" dirty="0" smtClean="0"/>
              <a:t>, </a:t>
            </a:r>
            <a:r>
              <a:rPr lang="en-US" sz="4400" dirty="0" err="1" smtClean="0"/>
              <a:t>chất</a:t>
            </a:r>
            <a:r>
              <a:rPr lang="en-US" sz="4400" dirty="0" smtClean="0"/>
              <a:t> </a:t>
            </a:r>
            <a:r>
              <a:rPr lang="en-US" sz="4400" dirty="0" err="1" smtClean="0"/>
              <a:t>lượng</a:t>
            </a:r>
            <a:r>
              <a:rPr lang="en-US" sz="4400" dirty="0" smtClean="0"/>
              <a:t>, </a:t>
            </a:r>
            <a:r>
              <a:rPr lang="en-US" sz="4400" dirty="0" err="1" smtClean="0"/>
              <a:t>giá</a:t>
            </a:r>
            <a:r>
              <a:rPr lang="en-US" sz="4400" dirty="0" smtClean="0"/>
              <a:t> </a:t>
            </a:r>
            <a:r>
              <a:rPr lang="en-US" sz="4400" dirty="0" err="1" smtClean="0"/>
              <a:t>cạnh</a:t>
            </a:r>
            <a:r>
              <a:rPr lang="en-US" sz="4400" dirty="0" smtClean="0"/>
              <a:t> </a:t>
            </a:r>
            <a:r>
              <a:rPr lang="en-US" sz="4400" dirty="0" err="1" smtClean="0"/>
              <a:t>tranh</a:t>
            </a:r>
            <a:r>
              <a:rPr lang="en-US" sz="4400" dirty="0" smtClean="0"/>
              <a:t> so </a:t>
            </a:r>
            <a:r>
              <a:rPr lang="en-US" sz="4400" dirty="0" err="1" smtClean="0"/>
              <a:t>với</a:t>
            </a:r>
            <a:r>
              <a:rPr lang="en-US" sz="4400" dirty="0" smtClean="0"/>
              <a:t> </a:t>
            </a:r>
            <a:r>
              <a:rPr lang="en-US" sz="4400" dirty="0" err="1" smtClean="0"/>
              <a:t>sản</a:t>
            </a:r>
            <a:r>
              <a:rPr lang="en-US" sz="4400" dirty="0" smtClean="0"/>
              <a:t> </a:t>
            </a:r>
            <a:r>
              <a:rPr lang="en-US" sz="4400" dirty="0" err="1" smtClean="0"/>
              <a:t>phẩm</a:t>
            </a:r>
            <a:r>
              <a:rPr lang="en-US" sz="4400" dirty="0" smtClean="0"/>
              <a:t> </a:t>
            </a:r>
            <a:r>
              <a:rPr lang="en-US" sz="4400" dirty="0" err="1" smtClean="0"/>
              <a:t>cùng</a:t>
            </a:r>
            <a:r>
              <a:rPr lang="en-US" sz="4400" dirty="0" smtClean="0"/>
              <a:t> </a:t>
            </a:r>
            <a:r>
              <a:rPr lang="en-US" sz="4400" dirty="0" err="1" smtClean="0"/>
              <a:t>loại</a:t>
            </a:r>
            <a:r>
              <a:rPr lang="en-US" sz="4400" dirty="0" smtClean="0"/>
              <a:t> </a:t>
            </a:r>
            <a:r>
              <a:rPr lang="en-US" sz="4400" dirty="0" err="1" smtClean="0"/>
              <a:t>sản</a:t>
            </a:r>
            <a:r>
              <a:rPr lang="en-US" sz="4400" dirty="0" smtClean="0"/>
              <a:t> </a:t>
            </a:r>
            <a:r>
              <a:rPr lang="en-US" sz="4400" dirty="0" err="1" smtClean="0"/>
              <a:t>xuất</a:t>
            </a:r>
            <a:r>
              <a:rPr lang="en-US" sz="4400" dirty="0" smtClean="0"/>
              <a:t> </a:t>
            </a:r>
            <a:r>
              <a:rPr lang="en-US" sz="4400" dirty="0" err="1" smtClean="0"/>
              <a:t>trong</a:t>
            </a:r>
            <a:r>
              <a:rPr lang="en-US" sz="4400" dirty="0" smtClean="0"/>
              <a:t> </a:t>
            </a:r>
            <a:r>
              <a:rPr lang="en-US" sz="4400" dirty="0" err="1" smtClean="0"/>
              <a:t>nước</a:t>
            </a:r>
            <a:r>
              <a:rPr lang="en-US" sz="4400" dirty="0" smtClean="0"/>
              <a:t> </a:t>
            </a:r>
            <a:r>
              <a:rPr lang="en-US" sz="4400" dirty="0" err="1" smtClean="0"/>
              <a:t>hoặc</a:t>
            </a:r>
            <a:r>
              <a:rPr lang="en-US" sz="4400" dirty="0" smtClean="0"/>
              <a:t> </a:t>
            </a:r>
            <a:r>
              <a:rPr lang="en-US" sz="4400" dirty="0" err="1" smtClean="0"/>
              <a:t>nhập</a:t>
            </a:r>
            <a:r>
              <a:rPr lang="en-US" sz="4400" dirty="0" smtClean="0"/>
              <a:t> </a:t>
            </a:r>
            <a:r>
              <a:rPr lang="en-US" sz="4400" dirty="0" err="1" smtClean="0"/>
              <a:t>khẩu</a:t>
            </a:r>
            <a:r>
              <a:rPr lang="en-US" sz="4400" dirty="0" smtClean="0"/>
              <a:t>;</a:t>
            </a:r>
          </a:p>
          <a:p>
            <a:pPr>
              <a:buNone/>
            </a:pPr>
            <a:r>
              <a:rPr lang="en-US" sz="4400" dirty="0" smtClean="0"/>
              <a:t>- </a:t>
            </a:r>
            <a:r>
              <a:rPr lang="en-US" sz="4400" dirty="0" err="1" smtClean="0"/>
              <a:t>Việc</a:t>
            </a:r>
            <a:r>
              <a:rPr lang="en-US" sz="4400" dirty="0" smtClean="0"/>
              <a:t> </a:t>
            </a:r>
            <a:r>
              <a:rPr lang="en-US" sz="4400" dirty="0" err="1" smtClean="0"/>
              <a:t>thay</a:t>
            </a:r>
            <a:r>
              <a:rPr lang="en-US" sz="4400" dirty="0" smtClean="0"/>
              <a:t> </a:t>
            </a:r>
            <a:r>
              <a:rPr lang="en-US" sz="4400" dirty="0" err="1" smtClean="0"/>
              <a:t>đổi</a:t>
            </a:r>
            <a:r>
              <a:rPr lang="en-US" sz="4400" dirty="0" smtClean="0"/>
              <a:t> </a:t>
            </a:r>
            <a:r>
              <a:rPr lang="en-US" sz="4400" dirty="0" err="1" smtClean="0"/>
              <a:t>quy</a:t>
            </a:r>
            <a:r>
              <a:rPr lang="en-US" sz="4400" dirty="0" smtClean="0"/>
              <a:t> </a:t>
            </a:r>
            <a:r>
              <a:rPr lang="en-US" sz="4400" dirty="0" err="1" smtClean="0"/>
              <a:t>trình</a:t>
            </a:r>
            <a:r>
              <a:rPr lang="en-US" sz="4400" dirty="0" smtClean="0"/>
              <a:t> CN </a:t>
            </a:r>
            <a:r>
              <a:rPr lang="en-US" sz="4400" dirty="0" err="1" smtClean="0"/>
              <a:t>góp</a:t>
            </a:r>
            <a:r>
              <a:rPr lang="en-US" sz="4400" dirty="0" smtClean="0"/>
              <a:t> </a:t>
            </a:r>
            <a:r>
              <a:rPr lang="en-US" sz="4400" dirty="0" err="1" smtClean="0"/>
              <a:t>phần</a:t>
            </a:r>
            <a:r>
              <a:rPr lang="en-US" sz="4400" dirty="0" smtClean="0"/>
              <a:t> </a:t>
            </a:r>
            <a:r>
              <a:rPr lang="en-US" sz="4400" dirty="0" err="1" smtClean="0"/>
              <a:t>tăng</a:t>
            </a:r>
            <a:r>
              <a:rPr lang="en-US" sz="4400" dirty="0" smtClean="0"/>
              <a:t> </a:t>
            </a:r>
            <a:r>
              <a:rPr lang="en-US" sz="4400" dirty="0" err="1" smtClean="0"/>
              <a:t>ít</a:t>
            </a:r>
            <a:r>
              <a:rPr lang="en-US" sz="4400" dirty="0" smtClean="0"/>
              <a:t> </a:t>
            </a:r>
            <a:r>
              <a:rPr lang="en-US" sz="4400" dirty="0" err="1" smtClean="0"/>
              <a:t>nhất</a:t>
            </a:r>
            <a:r>
              <a:rPr lang="en-US" sz="4400" dirty="0" smtClean="0"/>
              <a:t> 5% </a:t>
            </a:r>
            <a:r>
              <a:rPr lang="en-US" sz="4400" dirty="0" err="1" smtClean="0"/>
              <a:t>giá</a:t>
            </a:r>
            <a:r>
              <a:rPr lang="en-US" sz="4400" dirty="0" smtClean="0"/>
              <a:t> </a:t>
            </a:r>
            <a:r>
              <a:rPr lang="en-US" sz="4400" dirty="0" err="1" smtClean="0"/>
              <a:t>trị</a:t>
            </a:r>
            <a:r>
              <a:rPr lang="en-US" sz="4400" dirty="0" smtClean="0"/>
              <a:t> </a:t>
            </a:r>
            <a:r>
              <a:rPr lang="en-US" sz="4400" dirty="0" err="1" smtClean="0"/>
              <a:t>gia</a:t>
            </a:r>
            <a:r>
              <a:rPr lang="en-US" sz="4400" dirty="0" smtClean="0"/>
              <a:t> </a:t>
            </a:r>
            <a:r>
              <a:rPr lang="en-US" sz="4400" dirty="0" err="1" smtClean="0"/>
              <a:t>tăng</a:t>
            </a:r>
            <a:r>
              <a:rPr lang="en-US" sz="4400" dirty="0" smtClean="0"/>
              <a:t> </a:t>
            </a:r>
            <a:r>
              <a:rPr lang="en-US" sz="4400" dirty="0" err="1" smtClean="0"/>
              <a:t>của</a:t>
            </a:r>
            <a:r>
              <a:rPr lang="en-US" sz="4400" dirty="0" smtClean="0"/>
              <a:t> </a:t>
            </a:r>
            <a:r>
              <a:rPr lang="en-US" sz="4400" dirty="0" err="1" smtClean="0"/>
              <a:t>sản</a:t>
            </a:r>
            <a:r>
              <a:rPr lang="en-US" sz="4400" dirty="0" smtClean="0"/>
              <a:t> </a:t>
            </a:r>
            <a:r>
              <a:rPr lang="en-US" sz="4400" dirty="0" err="1" smtClean="0"/>
              <a:t>phẩm</a:t>
            </a:r>
            <a:r>
              <a:rPr lang="en-US" sz="4400" dirty="0" smtClean="0"/>
              <a:t>.</a:t>
            </a:r>
          </a:p>
          <a:p>
            <a:pPr>
              <a:buNone/>
              <a:defRPr/>
            </a:pPr>
            <a:endParaRPr lang="en-US" dirty="0" smtClean="0">
              <a:solidFill>
                <a:srgbClr val="CC3300"/>
              </a:solidFill>
            </a:endParaRPr>
          </a:p>
          <a:p>
            <a:endParaRPr lang="en-US" dirty="0"/>
          </a:p>
        </p:txBody>
      </p:sp>
      <p:pic>
        <p:nvPicPr>
          <p:cNvPr id="4" name="Picture 4"/>
          <p:cNvPicPr>
            <a:picLocks noChangeAspect="1"/>
          </p:cNvPicPr>
          <p:nvPr/>
        </p:nvPicPr>
        <p:blipFill>
          <a:blip r:embed="rId2"/>
          <a:srcRect/>
          <a:stretch>
            <a:fillRect/>
          </a:stretch>
        </p:blipFill>
        <p:spPr bwMode="auto">
          <a:xfrm>
            <a:off x="6400800" y="0"/>
            <a:ext cx="2743200" cy="874713"/>
          </a:xfrm>
          <a:prstGeom prst="rect">
            <a:avLst/>
          </a:prstGeom>
          <a:noFill/>
          <a:ln w="9525">
            <a:noFill/>
            <a:miter lim="800000"/>
            <a:headEnd/>
            <a:tailEnd/>
          </a:ln>
        </p:spPr>
      </p:pic>
      <p:sp>
        <p:nvSpPr>
          <p:cNvPr id="5" name="Title 1"/>
          <p:cNvSpPr txBox="1">
            <a:spLocks/>
          </p:cNvSpPr>
          <p:nvPr/>
        </p:nvSpPr>
        <p:spPr bwMode="black">
          <a:xfrm>
            <a:off x="2743200" y="6294438"/>
            <a:ext cx="6400800" cy="56356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rmAutofit fontScale="97500"/>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0" cap="none" spc="0" normalizeH="0" baseline="0" noProof="0" dirty="0" smtClean="0">
                <a:ln>
                  <a:noFill/>
                </a:ln>
                <a:solidFill>
                  <a:srgbClr val="002060"/>
                </a:solidFill>
                <a:effectLst/>
                <a:uLnTx/>
                <a:uFillTx/>
                <a:latin typeface="Arial" pitchFamily="34" charset="0"/>
                <a:ea typeface="+mj-ea"/>
                <a:cs typeface="Arial" pitchFamily="34" charset="0"/>
              </a:rPr>
              <a:t>Chương trình đổi</a:t>
            </a:r>
            <a:r>
              <a:rPr kumimoji="0" lang="en-US" sz="2400" b="0" i="0" u="none" strike="noStrike" kern="0" cap="none" spc="0" normalizeH="0" noProof="0" dirty="0" smtClean="0">
                <a:ln>
                  <a:noFill/>
                </a:ln>
                <a:solidFill>
                  <a:srgbClr val="002060"/>
                </a:solidFill>
                <a:effectLst/>
                <a:uLnTx/>
                <a:uFillTx/>
                <a:latin typeface="Arial" pitchFamily="34" charset="0"/>
                <a:ea typeface="+mj-ea"/>
                <a:cs typeface="Arial" pitchFamily="34" charset="0"/>
              </a:rPr>
              <a:t> mới công nghệ quốc gia</a:t>
            </a:r>
            <a:endParaRPr kumimoji="0" lang="en-US" sz="2400" b="0" i="0" u="none" strike="noStrike" kern="0" cap="none" spc="0" normalizeH="0" baseline="0" noProof="0" dirty="0">
              <a:ln>
                <a:noFill/>
              </a:ln>
              <a:solidFill>
                <a:srgbClr val="002060"/>
              </a:solidFill>
              <a:effectLst/>
              <a:uLnTx/>
              <a:uFillTx/>
              <a:latin typeface="Arial" pitchFamily="34" charset="0"/>
              <a:ea typeface="+mj-ea"/>
              <a:cs typeface="Arial"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6248400" cy="1143000"/>
          </a:xfrm>
        </p:spPr>
        <p:txBody>
          <a:bodyPr>
            <a:normAutofit/>
          </a:bodyPr>
          <a:lstStyle/>
          <a:p>
            <a:pPr algn="l"/>
            <a:r>
              <a:rPr lang="en-US" sz="2600" b="1" dirty="0" smtClean="0"/>
              <a:t>3. Danh mục các định hướng chủ yếu </a:t>
            </a:r>
            <a:r>
              <a:rPr lang="en-US" sz="2000" dirty="0" smtClean="0"/>
              <a:t>(theo QĐ số 1964/QĐ-UBND)</a:t>
            </a:r>
            <a:endParaRPr lang="en-US" sz="2000" dirty="0"/>
          </a:p>
        </p:txBody>
      </p:sp>
      <p:sp>
        <p:nvSpPr>
          <p:cNvPr id="3" name="Content Placeholder 2"/>
          <p:cNvSpPr>
            <a:spLocks noGrp="1"/>
          </p:cNvSpPr>
          <p:nvPr>
            <p:ph idx="1"/>
          </p:nvPr>
        </p:nvSpPr>
        <p:spPr>
          <a:xfrm>
            <a:off x="990600" y="1447800"/>
            <a:ext cx="7696200" cy="4678363"/>
          </a:xfrm>
        </p:spPr>
        <p:txBody>
          <a:bodyPr>
            <a:normAutofit/>
          </a:bodyPr>
          <a:lstStyle/>
          <a:p>
            <a:pPr marL="457200" indent="-457200">
              <a:buNone/>
              <a:defRPr/>
            </a:pPr>
            <a:r>
              <a:rPr lang="nl-NL" dirty="0" smtClean="0"/>
              <a:t>1. Lĩnh vực cơ khí, chế tạo</a:t>
            </a:r>
            <a:endParaRPr lang="en-US" dirty="0" smtClean="0"/>
          </a:p>
          <a:p>
            <a:pPr marL="457200" indent="-457200">
              <a:buNone/>
              <a:defRPr/>
            </a:pPr>
            <a:r>
              <a:rPr lang="nl-NL" dirty="0" smtClean="0"/>
              <a:t>2. Lĩnh vực điện tử, điện lạnh, tin học</a:t>
            </a:r>
            <a:endParaRPr lang="en-US" dirty="0" smtClean="0"/>
          </a:p>
          <a:p>
            <a:pPr>
              <a:buNone/>
              <a:defRPr/>
            </a:pPr>
            <a:r>
              <a:rPr lang="nl-NL" dirty="0" smtClean="0"/>
              <a:t>3. Công nghiệp hóa chất, nhựa</a:t>
            </a:r>
            <a:endParaRPr lang="en-US" dirty="0" smtClean="0"/>
          </a:p>
          <a:p>
            <a:pPr>
              <a:buNone/>
              <a:defRPr/>
            </a:pPr>
            <a:r>
              <a:rPr lang="nl-NL" dirty="0" smtClean="0"/>
              <a:t>4. Đúc, luyện kim, cán, kéo thép</a:t>
            </a:r>
            <a:endParaRPr lang="en-US" dirty="0" smtClean="0"/>
          </a:p>
          <a:p>
            <a:pPr>
              <a:buNone/>
              <a:defRPr/>
            </a:pPr>
            <a:r>
              <a:rPr lang="nl-NL" dirty="0" smtClean="0"/>
              <a:t>5. Sản xuất vật liệu xây dựng</a:t>
            </a:r>
            <a:endParaRPr lang="en-US" dirty="0" smtClean="0"/>
          </a:p>
          <a:p>
            <a:pPr>
              <a:buNone/>
              <a:defRPr/>
            </a:pPr>
            <a:r>
              <a:rPr lang="nl-NL" dirty="0" smtClean="0"/>
              <a:t>6. Dệt – may, giầy dép</a:t>
            </a:r>
            <a:endParaRPr lang="en-US" dirty="0" smtClean="0"/>
          </a:p>
          <a:p>
            <a:pPr>
              <a:buNone/>
              <a:defRPr/>
            </a:pPr>
            <a:r>
              <a:rPr lang="nl-NL" dirty="0" smtClean="0"/>
              <a:t>7. Lĩnh vực kinh tế dịch vụ</a:t>
            </a:r>
            <a:endParaRPr lang="en-US" dirty="0" smtClean="0"/>
          </a:p>
          <a:p>
            <a:pPr>
              <a:buNone/>
              <a:defRPr/>
            </a:pPr>
            <a:r>
              <a:rPr lang="nl-NL" dirty="0" smtClean="0"/>
              <a:t>8. Lĩnh vực nông nghiệp, thủy sản</a:t>
            </a:r>
            <a:endParaRPr lang="en-US" dirty="0" smtClean="0"/>
          </a:p>
        </p:txBody>
      </p:sp>
      <p:pic>
        <p:nvPicPr>
          <p:cNvPr id="4" name="Picture 4"/>
          <p:cNvPicPr>
            <a:picLocks noChangeAspect="1"/>
          </p:cNvPicPr>
          <p:nvPr/>
        </p:nvPicPr>
        <p:blipFill>
          <a:blip r:embed="rId2"/>
          <a:srcRect/>
          <a:stretch>
            <a:fillRect/>
          </a:stretch>
        </p:blipFill>
        <p:spPr bwMode="auto">
          <a:xfrm>
            <a:off x="6400800" y="0"/>
            <a:ext cx="2743200" cy="874713"/>
          </a:xfrm>
          <a:prstGeom prst="rect">
            <a:avLst/>
          </a:prstGeom>
          <a:noFill/>
          <a:ln w="9525">
            <a:noFill/>
            <a:miter lim="800000"/>
            <a:headEnd/>
            <a:tailEnd/>
          </a:ln>
        </p:spPr>
      </p:pic>
      <p:sp>
        <p:nvSpPr>
          <p:cNvPr id="5" name="Title 1"/>
          <p:cNvSpPr txBox="1">
            <a:spLocks/>
          </p:cNvSpPr>
          <p:nvPr/>
        </p:nvSpPr>
        <p:spPr bwMode="black">
          <a:xfrm>
            <a:off x="2743200" y="6294438"/>
            <a:ext cx="6400800" cy="56356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rmAutofit fontScale="97500"/>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0" cap="none" spc="0" normalizeH="0" baseline="0" noProof="0" dirty="0" smtClean="0">
                <a:ln>
                  <a:noFill/>
                </a:ln>
                <a:solidFill>
                  <a:srgbClr val="002060"/>
                </a:solidFill>
                <a:effectLst/>
                <a:uLnTx/>
                <a:uFillTx/>
                <a:latin typeface="Arial" pitchFamily="34" charset="0"/>
                <a:ea typeface="+mj-ea"/>
                <a:cs typeface="Arial" pitchFamily="34" charset="0"/>
              </a:rPr>
              <a:t>Chương trình đổi</a:t>
            </a:r>
            <a:r>
              <a:rPr kumimoji="0" lang="en-US" sz="2400" b="0" i="0" u="none" strike="noStrike" kern="0" cap="none" spc="0" normalizeH="0" noProof="0" dirty="0" smtClean="0">
                <a:ln>
                  <a:noFill/>
                </a:ln>
                <a:solidFill>
                  <a:srgbClr val="002060"/>
                </a:solidFill>
                <a:effectLst/>
                <a:uLnTx/>
                <a:uFillTx/>
                <a:latin typeface="Arial" pitchFamily="34" charset="0"/>
                <a:ea typeface="+mj-ea"/>
                <a:cs typeface="Arial" pitchFamily="34" charset="0"/>
              </a:rPr>
              <a:t> mới công nghệ quốc gia</a:t>
            </a:r>
            <a:endParaRPr kumimoji="0" lang="en-US" sz="2400" b="0" i="0" u="none" strike="noStrike" kern="0" cap="none" spc="0" normalizeH="0" baseline="0" noProof="0" dirty="0">
              <a:ln>
                <a:noFill/>
              </a:ln>
              <a:solidFill>
                <a:srgbClr val="002060"/>
              </a:solidFill>
              <a:effectLst/>
              <a:uLnTx/>
              <a:uFillTx/>
              <a:latin typeface="Arial" pitchFamily="34" charset="0"/>
              <a:ea typeface="+mj-ea"/>
              <a:cs typeface="Arial"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4. </a:t>
            </a:r>
            <a:r>
              <a:rPr lang="en-US" dirty="0" err="1" smtClean="0"/>
              <a:t>Tài</a:t>
            </a:r>
            <a:r>
              <a:rPr lang="en-US" dirty="0" smtClean="0"/>
              <a:t> </a:t>
            </a:r>
            <a:r>
              <a:rPr lang="en-US" dirty="0" err="1" smtClean="0"/>
              <a:t>liệu</a:t>
            </a:r>
            <a:r>
              <a:rPr lang="en-US" dirty="0" smtClean="0"/>
              <a:t> </a:t>
            </a:r>
            <a:r>
              <a:rPr lang="en-US" dirty="0" err="1" smtClean="0"/>
              <a:t>tham</a:t>
            </a:r>
            <a:r>
              <a:rPr lang="en-US" dirty="0" smtClean="0"/>
              <a:t> </a:t>
            </a:r>
            <a:r>
              <a:rPr lang="en-US" dirty="0" err="1" smtClean="0"/>
              <a:t>khảo</a:t>
            </a:r>
            <a:endParaRPr lang="en-US" dirty="0"/>
          </a:p>
        </p:txBody>
      </p:sp>
      <p:sp>
        <p:nvSpPr>
          <p:cNvPr id="3" name="Content Placeholder 2"/>
          <p:cNvSpPr>
            <a:spLocks noGrp="1"/>
          </p:cNvSpPr>
          <p:nvPr>
            <p:ph idx="1"/>
          </p:nvPr>
        </p:nvSpPr>
        <p:spPr/>
        <p:txBody>
          <a:bodyPr/>
          <a:lstStyle/>
          <a:p>
            <a:r>
              <a:rPr lang="vi-VN" dirty="0" smtClean="0">
                <a:solidFill>
                  <a:schemeClr val="accent4">
                    <a:lumMod val="95000"/>
                    <a:lumOff val="5000"/>
                  </a:schemeClr>
                </a:solidFill>
              </a:rPr>
              <a:t>Quyết định số 677/QĐ-TTg</a:t>
            </a:r>
            <a:r>
              <a:rPr lang="en-US" dirty="0" smtClean="0">
                <a:solidFill>
                  <a:schemeClr val="accent4">
                    <a:lumMod val="95000"/>
                    <a:lumOff val="5000"/>
                  </a:schemeClr>
                </a:solidFill>
              </a:rPr>
              <a:t>.</a:t>
            </a:r>
          </a:p>
          <a:p>
            <a:r>
              <a:rPr lang="en-US" dirty="0" err="1" smtClean="0"/>
              <a:t>Thông</a:t>
            </a:r>
            <a:r>
              <a:rPr lang="en-US" dirty="0" smtClean="0"/>
              <a:t> </a:t>
            </a:r>
            <a:r>
              <a:rPr lang="en-US" dirty="0" err="1" smtClean="0"/>
              <a:t>tư</a:t>
            </a:r>
            <a:r>
              <a:rPr lang="en-US" dirty="0" smtClean="0"/>
              <a:t> 09/2013/TT-BKHCN.</a:t>
            </a:r>
          </a:p>
          <a:p>
            <a:r>
              <a:rPr lang="en-US" dirty="0" smtClean="0"/>
              <a:t> </a:t>
            </a:r>
            <a:r>
              <a:rPr lang="en-US" dirty="0" err="1" smtClean="0"/>
              <a:t>Quyết</a:t>
            </a:r>
            <a:r>
              <a:rPr lang="en-US" dirty="0" smtClean="0"/>
              <a:t> </a:t>
            </a:r>
            <a:r>
              <a:rPr lang="en-US" dirty="0" err="1" smtClean="0"/>
              <a:t>định</a:t>
            </a:r>
            <a:r>
              <a:rPr lang="en-US" dirty="0" smtClean="0"/>
              <a:t> </a:t>
            </a:r>
            <a:r>
              <a:rPr lang="en-US" dirty="0" err="1" smtClean="0"/>
              <a:t>số</a:t>
            </a:r>
            <a:r>
              <a:rPr lang="en-US" dirty="0" smtClean="0"/>
              <a:t> 1964/QĐ-UBND.</a:t>
            </a:r>
            <a:endParaRPr lang="en-US" dirty="0"/>
          </a:p>
        </p:txBody>
      </p:sp>
      <p:sp>
        <p:nvSpPr>
          <p:cNvPr id="4" name="Title 1"/>
          <p:cNvSpPr txBox="1">
            <a:spLocks/>
          </p:cNvSpPr>
          <p:nvPr/>
        </p:nvSpPr>
        <p:spPr bwMode="black">
          <a:xfrm>
            <a:off x="2743200" y="6294438"/>
            <a:ext cx="6400800" cy="56356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rmAutofit fontScale="97500"/>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0" cap="none" spc="0" normalizeH="0" baseline="0" noProof="0" dirty="0" smtClean="0">
                <a:ln>
                  <a:noFill/>
                </a:ln>
                <a:solidFill>
                  <a:srgbClr val="002060"/>
                </a:solidFill>
                <a:effectLst/>
                <a:uLnTx/>
                <a:uFillTx/>
                <a:latin typeface="Arial" pitchFamily="34" charset="0"/>
                <a:ea typeface="+mj-ea"/>
                <a:cs typeface="Arial" pitchFamily="34" charset="0"/>
              </a:rPr>
              <a:t>Chương trình đổi</a:t>
            </a:r>
            <a:r>
              <a:rPr kumimoji="0" lang="en-US" sz="2400" b="0" i="0" u="none" strike="noStrike" kern="0" cap="none" spc="0" normalizeH="0" noProof="0" dirty="0" smtClean="0">
                <a:ln>
                  <a:noFill/>
                </a:ln>
                <a:solidFill>
                  <a:srgbClr val="002060"/>
                </a:solidFill>
                <a:effectLst/>
                <a:uLnTx/>
                <a:uFillTx/>
                <a:latin typeface="Arial" pitchFamily="34" charset="0"/>
                <a:ea typeface="+mj-ea"/>
                <a:cs typeface="Arial" pitchFamily="34" charset="0"/>
              </a:rPr>
              <a:t> mới công nghệ quốc gia</a:t>
            </a:r>
            <a:endParaRPr kumimoji="0" lang="en-US" sz="2400" b="0" i="0" u="none" strike="noStrike" kern="0" cap="none" spc="0" normalizeH="0" baseline="0" noProof="0" dirty="0">
              <a:ln>
                <a:noFill/>
              </a:ln>
              <a:solidFill>
                <a:srgbClr val="002060"/>
              </a:solidFill>
              <a:effectLst/>
              <a:uLnTx/>
              <a:uFillTx/>
              <a:latin typeface="Arial" pitchFamily="34" charset="0"/>
              <a:ea typeface="+mj-ea"/>
              <a:cs typeface="Arial" pitchFamily="34" charset="0"/>
            </a:endParaRPr>
          </a:p>
        </p:txBody>
      </p:sp>
      <p:pic>
        <p:nvPicPr>
          <p:cNvPr id="5" name="Picture 4"/>
          <p:cNvPicPr>
            <a:picLocks noChangeAspect="1"/>
          </p:cNvPicPr>
          <p:nvPr/>
        </p:nvPicPr>
        <p:blipFill>
          <a:blip r:embed="rId2"/>
          <a:srcRect/>
          <a:stretch>
            <a:fillRect/>
          </a:stretch>
        </p:blipFill>
        <p:spPr bwMode="auto">
          <a:xfrm>
            <a:off x="6400800" y="0"/>
            <a:ext cx="2743200" cy="874713"/>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34950" y="1524000"/>
            <a:ext cx="8658225" cy="4800600"/>
          </a:xfrm>
        </p:spPr>
        <p:txBody>
          <a:bodyPr/>
          <a:lstStyle/>
          <a:p>
            <a:pPr algn="ctr">
              <a:buNone/>
            </a:pPr>
            <a:r>
              <a:rPr lang="en-US" sz="4400" b="1" dirty="0" smtClean="0"/>
              <a:t>C. Chương trình hỗ trợ xây dựng và áp dụng hệ thống quản lý chất lượng, hệ thống quản lý môi trường, chất lượng sản phẩm theo các tiêu chuẩn tiên tiến</a:t>
            </a:r>
            <a:endParaRPr lang="en-US" sz="4400" b="1" dirty="0"/>
          </a:p>
        </p:txBody>
      </p:sp>
      <p:pic>
        <p:nvPicPr>
          <p:cNvPr id="4" name="Picture 4"/>
          <p:cNvPicPr>
            <a:picLocks noChangeAspect="1"/>
          </p:cNvPicPr>
          <p:nvPr/>
        </p:nvPicPr>
        <p:blipFill>
          <a:blip r:embed="rId2"/>
          <a:srcRect/>
          <a:stretch>
            <a:fillRect/>
          </a:stretch>
        </p:blipFill>
        <p:spPr bwMode="auto">
          <a:xfrm>
            <a:off x="6400800" y="0"/>
            <a:ext cx="2743200" cy="874713"/>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1. Đối tượng tham gia</a:t>
            </a:r>
            <a:endParaRPr lang="en-US" dirty="0"/>
          </a:p>
        </p:txBody>
      </p:sp>
      <p:sp>
        <p:nvSpPr>
          <p:cNvPr id="3" name="Content Placeholder 2"/>
          <p:cNvSpPr>
            <a:spLocks noGrp="1"/>
          </p:cNvSpPr>
          <p:nvPr>
            <p:ph idx="1"/>
          </p:nvPr>
        </p:nvSpPr>
        <p:spPr>
          <a:xfrm>
            <a:off x="234950" y="1600200"/>
            <a:ext cx="8658225" cy="4724400"/>
          </a:xfrm>
        </p:spPr>
        <p:txBody>
          <a:bodyPr/>
          <a:lstStyle/>
          <a:p>
            <a:r>
              <a:rPr lang="en-US" sz="3600" dirty="0" smtClean="0"/>
              <a:t>Các tổ chức sản xuất, kinh doanh, dịch </a:t>
            </a:r>
            <a:r>
              <a:rPr lang="en-US" sz="3600" dirty="0" err="1" smtClean="0"/>
              <a:t>vụ</a:t>
            </a:r>
            <a:r>
              <a:rPr lang="en-US" sz="3600" dirty="0" smtClean="0"/>
              <a:t> </a:t>
            </a:r>
            <a:r>
              <a:rPr lang="en-US" sz="3600" dirty="0" err="1" smtClean="0"/>
              <a:t>đang</a:t>
            </a:r>
            <a:r>
              <a:rPr lang="en-US" sz="3600" dirty="0" smtClean="0"/>
              <a:t> </a:t>
            </a:r>
            <a:r>
              <a:rPr lang="en-US" sz="3600" dirty="0" err="1" smtClean="0"/>
              <a:t>hoạt</a:t>
            </a:r>
            <a:r>
              <a:rPr lang="en-US" sz="3600" dirty="0" smtClean="0"/>
              <a:t> </a:t>
            </a:r>
            <a:r>
              <a:rPr lang="en-US" sz="3600" dirty="0" err="1" smtClean="0"/>
              <a:t>động</a:t>
            </a:r>
            <a:r>
              <a:rPr lang="en-US" sz="3600" dirty="0" smtClean="0"/>
              <a:t>, </a:t>
            </a:r>
            <a:r>
              <a:rPr lang="en-US" sz="3600" dirty="0" err="1" smtClean="0"/>
              <a:t>có</a:t>
            </a:r>
            <a:r>
              <a:rPr lang="en-US" sz="3600" dirty="0" smtClean="0"/>
              <a:t> tư cách pháp nhân thuộc mọi thành phần kinh </a:t>
            </a:r>
            <a:r>
              <a:rPr lang="en-US" sz="3600" dirty="0" err="1" smtClean="0"/>
              <a:t>tế</a:t>
            </a:r>
            <a:r>
              <a:rPr lang="en-US" sz="3600" dirty="0" smtClean="0"/>
              <a:t> </a:t>
            </a:r>
            <a:r>
              <a:rPr lang="en-US" sz="3600" dirty="0" err="1" smtClean="0"/>
              <a:t>trên</a:t>
            </a:r>
            <a:r>
              <a:rPr lang="en-US" sz="3600" dirty="0" smtClean="0"/>
              <a:t> địa bàn TP </a:t>
            </a:r>
            <a:r>
              <a:rPr lang="en-US" sz="3600" dirty="0" err="1" smtClean="0"/>
              <a:t>Hải</a:t>
            </a:r>
            <a:r>
              <a:rPr lang="en-US" sz="3600" dirty="0" smtClean="0"/>
              <a:t> </a:t>
            </a:r>
            <a:r>
              <a:rPr lang="en-US" sz="3600" dirty="0" err="1" smtClean="0"/>
              <a:t>Phòng</a:t>
            </a:r>
            <a:r>
              <a:rPr lang="en-US" sz="3600" dirty="0" smtClean="0"/>
              <a:t>.</a:t>
            </a:r>
          </a:p>
          <a:p>
            <a:r>
              <a:rPr lang="en-US" sz="3600" dirty="0" smtClean="0"/>
              <a:t>Các phòng </a:t>
            </a:r>
            <a:r>
              <a:rPr lang="en-US" sz="3600" dirty="0" err="1" smtClean="0"/>
              <a:t>thí</a:t>
            </a:r>
            <a:r>
              <a:rPr lang="en-US" sz="3600" dirty="0" smtClean="0"/>
              <a:t> </a:t>
            </a:r>
            <a:r>
              <a:rPr lang="en-US" sz="3600" dirty="0" err="1" smtClean="0"/>
              <a:t>nghiệm</a:t>
            </a:r>
            <a:r>
              <a:rPr lang="en-US" sz="3600" dirty="0" smtClean="0"/>
              <a:t>.</a:t>
            </a:r>
            <a:endParaRPr lang="en-US" sz="3600" dirty="0"/>
          </a:p>
        </p:txBody>
      </p:sp>
      <p:sp>
        <p:nvSpPr>
          <p:cNvPr id="4" name="Title 1"/>
          <p:cNvSpPr txBox="1">
            <a:spLocks/>
          </p:cNvSpPr>
          <p:nvPr/>
        </p:nvSpPr>
        <p:spPr bwMode="black">
          <a:xfrm>
            <a:off x="457200" y="6294438"/>
            <a:ext cx="8686800" cy="56356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rmAutofit fontScale="90000"/>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0" cap="none" spc="0" normalizeH="0" baseline="0" noProof="0" smtClean="0">
                <a:ln>
                  <a:noFill/>
                </a:ln>
                <a:solidFill>
                  <a:srgbClr val="002060"/>
                </a:solidFill>
                <a:effectLst/>
                <a:uLnTx/>
                <a:uFillTx/>
                <a:latin typeface="Arial" pitchFamily="34" charset="0"/>
                <a:ea typeface="+mj-ea"/>
                <a:cs typeface="Arial" pitchFamily="34" charset="0"/>
              </a:rPr>
              <a:t>Chương trình hỗ trợ xây dựng và áp dụng hệ thống quản lý tiên tiến</a:t>
            </a:r>
            <a:endParaRPr kumimoji="0" lang="en-US" sz="2400" b="0" i="0" u="none" strike="noStrike" kern="0" cap="none" spc="0" normalizeH="0" baseline="0" noProof="0" dirty="0">
              <a:ln>
                <a:noFill/>
              </a:ln>
              <a:solidFill>
                <a:srgbClr val="002060"/>
              </a:solidFill>
              <a:effectLst/>
              <a:uLnTx/>
              <a:uFillTx/>
              <a:latin typeface="Arial" pitchFamily="34" charset="0"/>
              <a:ea typeface="+mj-ea"/>
              <a:cs typeface="Arial" pitchFamily="34" charset="0"/>
            </a:endParaRPr>
          </a:p>
        </p:txBody>
      </p:sp>
      <p:pic>
        <p:nvPicPr>
          <p:cNvPr id="5" name="Picture 4"/>
          <p:cNvPicPr>
            <a:picLocks noChangeAspect="1"/>
          </p:cNvPicPr>
          <p:nvPr/>
        </p:nvPicPr>
        <p:blipFill>
          <a:blip r:embed="rId2"/>
          <a:srcRect/>
          <a:stretch>
            <a:fillRect/>
          </a:stretch>
        </p:blipFill>
        <p:spPr bwMode="auto">
          <a:xfrm>
            <a:off x="6400800" y="0"/>
            <a:ext cx="2743200" cy="874713"/>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dirty="0" smtClean="0"/>
              <a:t>2. Điều kiện tham gia chương trình</a:t>
            </a:r>
            <a:endParaRPr lang="en-US" dirty="0"/>
          </a:p>
        </p:txBody>
      </p:sp>
      <p:sp>
        <p:nvSpPr>
          <p:cNvPr id="3" name="Content Placeholder 2"/>
          <p:cNvSpPr>
            <a:spLocks noGrp="1"/>
          </p:cNvSpPr>
          <p:nvPr>
            <p:ph idx="1"/>
          </p:nvPr>
        </p:nvSpPr>
        <p:spPr>
          <a:xfrm>
            <a:off x="234950" y="1371600"/>
            <a:ext cx="8658225" cy="4953000"/>
          </a:xfrm>
        </p:spPr>
        <p:txBody>
          <a:bodyPr>
            <a:normAutofit/>
          </a:bodyPr>
          <a:lstStyle/>
          <a:p>
            <a:r>
              <a:rPr lang="en-US" dirty="0" smtClean="0"/>
              <a:t>Là tổ chức, cá nhân chấp hành tốt các quy định của pháp luật.</a:t>
            </a:r>
          </a:p>
          <a:p>
            <a:r>
              <a:rPr lang="en-US" dirty="0" smtClean="0"/>
              <a:t>Là tổ chức, cá nhân không có liên quan đến các vụ tranh chấp, khiếu nại, tố cáo tại thời điểm xin hỗ trợ.</a:t>
            </a:r>
          </a:p>
          <a:p>
            <a:r>
              <a:rPr lang="en-US" dirty="0" smtClean="0"/>
              <a:t>Các nội dung đăng ký hỗ trợ thuộc phạm vi hỗ trợ của Chương trình.</a:t>
            </a:r>
          </a:p>
          <a:p>
            <a:r>
              <a:rPr lang="en-US" dirty="0" smtClean="0"/>
              <a:t>Chưa được hỗ trợ từ các chương trình, các nguồn kinh phí của ngân sách hoặc có nguồn gốc ngân sách.</a:t>
            </a:r>
            <a:endParaRPr lang="en-US" dirty="0"/>
          </a:p>
        </p:txBody>
      </p:sp>
      <p:sp>
        <p:nvSpPr>
          <p:cNvPr id="4" name="Title 1"/>
          <p:cNvSpPr txBox="1">
            <a:spLocks/>
          </p:cNvSpPr>
          <p:nvPr/>
        </p:nvSpPr>
        <p:spPr bwMode="black">
          <a:xfrm>
            <a:off x="457200" y="6294438"/>
            <a:ext cx="8686800" cy="56356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rmAutofit fontScale="90000"/>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0" cap="none" spc="0" normalizeH="0" baseline="0" noProof="0" smtClean="0">
                <a:ln>
                  <a:noFill/>
                </a:ln>
                <a:solidFill>
                  <a:srgbClr val="002060"/>
                </a:solidFill>
                <a:effectLst/>
                <a:uLnTx/>
                <a:uFillTx/>
                <a:latin typeface="Arial" pitchFamily="34" charset="0"/>
                <a:ea typeface="+mj-ea"/>
                <a:cs typeface="Arial" pitchFamily="34" charset="0"/>
              </a:rPr>
              <a:t>Chương trình hỗ trợ xây dựng và áp dụng hệ thống quản lý tiên tiến</a:t>
            </a:r>
            <a:endParaRPr kumimoji="0" lang="en-US" sz="2400" b="0" i="0" u="none" strike="noStrike" kern="0" cap="none" spc="0" normalizeH="0" baseline="0" noProof="0" dirty="0">
              <a:ln>
                <a:noFill/>
              </a:ln>
              <a:solidFill>
                <a:srgbClr val="002060"/>
              </a:solidFill>
              <a:effectLst/>
              <a:uLnTx/>
              <a:uFillTx/>
              <a:latin typeface="Arial" pitchFamily="34" charset="0"/>
              <a:ea typeface="+mj-ea"/>
              <a:cs typeface="Arial" pitchFamily="34" charset="0"/>
            </a:endParaRPr>
          </a:p>
        </p:txBody>
      </p:sp>
      <p:pic>
        <p:nvPicPr>
          <p:cNvPr id="5" name="Picture 4"/>
          <p:cNvPicPr>
            <a:picLocks noChangeAspect="1"/>
          </p:cNvPicPr>
          <p:nvPr/>
        </p:nvPicPr>
        <p:blipFill>
          <a:blip r:embed="rId2"/>
          <a:srcRect/>
          <a:stretch>
            <a:fillRect/>
          </a:stretch>
        </p:blipFill>
        <p:spPr bwMode="auto">
          <a:xfrm>
            <a:off x="6400800" y="0"/>
            <a:ext cx="2743200" cy="874713"/>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19088"/>
            <a:ext cx="7253288" cy="563562"/>
          </a:xfrm>
        </p:spPr>
        <p:txBody>
          <a:bodyPr>
            <a:normAutofit fontScale="90000"/>
          </a:bodyPr>
          <a:lstStyle/>
          <a:p>
            <a:pPr algn="l"/>
            <a:r>
              <a:rPr lang="en-US" dirty="0" smtClean="0"/>
              <a:t>3. Phạm vi, nội dung, cơ chế hỗ trợ</a:t>
            </a:r>
            <a:endParaRPr lang="en-US" dirty="0"/>
          </a:p>
        </p:txBody>
      </p:sp>
      <p:sp>
        <p:nvSpPr>
          <p:cNvPr id="3" name="Content Placeholder 2"/>
          <p:cNvSpPr>
            <a:spLocks noGrp="1"/>
          </p:cNvSpPr>
          <p:nvPr>
            <p:ph idx="1"/>
          </p:nvPr>
        </p:nvSpPr>
        <p:spPr>
          <a:xfrm>
            <a:off x="234950" y="1371600"/>
            <a:ext cx="8658225" cy="4953000"/>
          </a:xfrm>
        </p:spPr>
        <p:txBody>
          <a:bodyPr>
            <a:normAutofit/>
          </a:bodyPr>
          <a:lstStyle/>
          <a:p>
            <a:r>
              <a:rPr lang="en-US" dirty="0" smtClean="0"/>
              <a:t>Hỗ trợ các doanh nghiệp xây dựng và áp dụng hệ thống quản lý môi trường theo tiêu chuẩn ISO 14000, mức hỗ trợ: 60 triệu đồng/doanh nghiệp.</a:t>
            </a:r>
          </a:p>
          <a:p>
            <a:r>
              <a:rPr lang="en-US" dirty="0" smtClean="0"/>
              <a:t>Hỗ trợ các doanh nghiệp xây dựng và áp dụng hệ thống quản lý chất lượng theo tiêu chuẩn ISO 9000, ISO 22000, HACCP, TQM, GMP, GAP, mức hỗ trợ: 20 triệu đồng/đơn vị.</a:t>
            </a:r>
          </a:p>
          <a:p>
            <a:r>
              <a:rPr lang="en-US" dirty="0" smtClean="0">
                <a:latin typeface="Verdana" pitchFamily="34" charset="0"/>
              </a:rPr>
              <a:t>Hỗ trợ các đơn vị xây dựng và áp dụng các công cụ quản lý tiên tiến (5S, KAIZEN, QCC, SA8000), mức hỗ trợ: 20 triệu đồng/đơn vị.</a:t>
            </a:r>
          </a:p>
        </p:txBody>
      </p:sp>
      <p:sp>
        <p:nvSpPr>
          <p:cNvPr id="4" name="Title 1"/>
          <p:cNvSpPr txBox="1">
            <a:spLocks/>
          </p:cNvSpPr>
          <p:nvPr/>
        </p:nvSpPr>
        <p:spPr bwMode="black">
          <a:xfrm>
            <a:off x="457200" y="6294438"/>
            <a:ext cx="8686800" cy="56356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rmAutofit fontScale="90000"/>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0" cap="none" spc="0" normalizeH="0" baseline="0" noProof="0" dirty="0" smtClean="0">
                <a:ln>
                  <a:noFill/>
                </a:ln>
                <a:solidFill>
                  <a:srgbClr val="002060"/>
                </a:solidFill>
                <a:effectLst/>
                <a:uLnTx/>
                <a:uFillTx/>
                <a:latin typeface="Arial" pitchFamily="34" charset="0"/>
                <a:ea typeface="+mj-ea"/>
                <a:cs typeface="Arial" pitchFamily="34" charset="0"/>
              </a:rPr>
              <a:t>Chương trình hỗ trợ xây dựng và áp dụng hệ thống quản lý tiên tiến</a:t>
            </a:r>
            <a:endParaRPr kumimoji="0" lang="en-US" sz="2400" b="0" i="0" u="none" strike="noStrike" kern="0" cap="none" spc="0" normalizeH="0" baseline="0" noProof="0" dirty="0">
              <a:ln>
                <a:noFill/>
              </a:ln>
              <a:solidFill>
                <a:srgbClr val="002060"/>
              </a:solidFill>
              <a:effectLst/>
              <a:uLnTx/>
              <a:uFillTx/>
              <a:latin typeface="Arial" pitchFamily="34" charset="0"/>
              <a:ea typeface="+mj-ea"/>
              <a:cs typeface="Arial" pitchFamily="34" charset="0"/>
            </a:endParaRPr>
          </a:p>
        </p:txBody>
      </p:sp>
      <p:pic>
        <p:nvPicPr>
          <p:cNvPr id="5" name="Picture 4"/>
          <p:cNvPicPr>
            <a:picLocks noChangeAspect="1"/>
          </p:cNvPicPr>
          <p:nvPr/>
        </p:nvPicPr>
        <p:blipFill>
          <a:blip r:embed="rId2"/>
          <a:srcRect/>
          <a:stretch>
            <a:fillRect/>
          </a:stretch>
        </p:blipFill>
        <p:spPr bwMode="auto">
          <a:xfrm>
            <a:off x="6400800" y="0"/>
            <a:ext cx="2743200" cy="874713"/>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319088"/>
            <a:ext cx="7253288" cy="563562"/>
          </a:xfrm>
        </p:spPr>
        <p:txBody>
          <a:bodyPr>
            <a:normAutofit fontScale="90000"/>
          </a:bodyPr>
          <a:lstStyle/>
          <a:p>
            <a:pPr algn="l"/>
            <a:r>
              <a:rPr lang="en-US" dirty="0" smtClean="0"/>
              <a:t>3. Phạm vi, nội dung, cơ chế hỗ trợ</a:t>
            </a:r>
            <a:endParaRPr lang="en-US" dirty="0"/>
          </a:p>
        </p:txBody>
      </p:sp>
      <p:sp>
        <p:nvSpPr>
          <p:cNvPr id="3" name="Content Placeholder 2"/>
          <p:cNvSpPr>
            <a:spLocks noGrp="1"/>
          </p:cNvSpPr>
          <p:nvPr>
            <p:ph idx="1"/>
          </p:nvPr>
        </p:nvSpPr>
        <p:spPr>
          <a:xfrm>
            <a:off x="234950" y="1143000"/>
            <a:ext cx="8658225" cy="5181600"/>
          </a:xfrm>
        </p:spPr>
        <p:txBody>
          <a:bodyPr>
            <a:normAutofit/>
          </a:bodyPr>
          <a:lstStyle/>
          <a:p>
            <a:r>
              <a:rPr lang="en-US" dirty="0" smtClean="0">
                <a:latin typeface="Verdana" pitchFamily="34" charset="0"/>
              </a:rPr>
              <a:t>Hỗ trợ chi phí đánh giá chứng nhận phòng thử nghiệm/hiệu chuẩn theo tiêu chuẩn TCVN ISO/IEC 17025, mức hỗ trợ: 20 triệu đồng/đơn vị.</a:t>
            </a:r>
          </a:p>
          <a:p>
            <a:r>
              <a:rPr lang="en-US" dirty="0" smtClean="0"/>
              <a:t>Hỗ trợ chi phí đánh giá chứng nhận sản phẩm phù hợp tiêu chuẩn quốc tế, tiêu chuẩn nước ngoài phục vụ xuất </a:t>
            </a:r>
            <a:r>
              <a:rPr lang="en-US" dirty="0" err="1" smtClean="0"/>
              <a:t>khẩu</a:t>
            </a:r>
            <a:r>
              <a:rPr lang="en-US" dirty="0" smtClean="0"/>
              <a:t>, </a:t>
            </a:r>
            <a:r>
              <a:rPr lang="en-US" dirty="0" err="1" smtClean="0"/>
              <a:t>mức</a:t>
            </a:r>
            <a:r>
              <a:rPr lang="en-US" dirty="0" smtClean="0"/>
              <a:t> </a:t>
            </a:r>
            <a:r>
              <a:rPr lang="en-US" dirty="0" err="1" smtClean="0"/>
              <a:t>hỗ</a:t>
            </a:r>
            <a:r>
              <a:rPr lang="en-US" dirty="0" smtClean="0"/>
              <a:t> </a:t>
            </a:r>
            <a:r>
              <a:rPr lang="en-US" dirty="0" err="1" smtClean="0"/>
              <a:t>trợ</a:t>
            </a:r>
            <a:r>
              <a:rPr lang="en-US" dirty="0" smtClean="0"/>
              <a:t>: 30 triệu đồng/đơn vị</a:t>
            </a:r>
          </a:p>
          <a:p>
            <a:r>
              <a:rPr lang="en-US" dirty="0" smtClean="0"/>
              <a:t>Hỗ trợ 50% chi phí đánh giá chứng nhận hợp quy và công bố hợp quy theo chứng từ </a:t>
            </a:r>
            <a:r>
              <a:rPr lang="en-US" dirty="0" err="1" smtClean="0"/>
              <a:t>hợp</a:t>
            </a:r>
            <a:r>
              <a:rPr lang="en-US" dirty="0" smtClean="0"/>
              <a:t> </a:t>
            </a:r>
            <a:r>
              <a:rPr lang="en-US" dirty="0" err="1" smtClean="0"/>
              <a:t>lệ</a:t>
            </a:r>
            <a:r>
              <a:rPr lang="en-US" dirty="0" smtClean="0"/>
              <a:t> </a:t>
            </a:r>
            <a:r>
              <a:rPr lang="en-US" dirty="0" err="1" smtClean="0"/>
              <a:t>mức</a:t>
            </a:r>
            <a:r>
              <a:rPr lang="en-US" dirty="0" smtClean="0"/>
              <a:t> </a:t>
            </a:r>
            <a:r>
              <a:rPr lang="en-US" dirty="0" err="1" smtClean="0"/>
              <a:t>hỗ</a:t>
            </a:r>
            <a:r>
              <a:rPr lang="en-US" dirty="0" smtClean="0"/>
              <a:t> trợ:10 triệu đồng/đơn vị.</a:t>
            </a:r>
          </a:p>
        </p:txBody>
      </p:sp>
      <p:sp>
        <p:nvSpPr>
          <p:cNvPr id="5" name="Title 1"/>
          <p:cNvSpPr txBox="1">
            <a:spLocks/>
          </p:cNvSpPr>
          <p:nvPr/>
        </p:nvSpPr>
        <p:spPr bwMode="black">
          <a:xfrm>
            <a:off x="457200" y="6294438"/>
            <a:ext cx="8686800" cy="56356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rmAutofit fontScale="90000"/>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0" cap="none" spc="0" normalizeH="0" baseline="0" noProof="0" smtClean="0">
                <a:ln>
                  <a:noFill/>
                </a:ln>
                <a:solidFill>
                  <a:srgbClr val="002060"/>
                </a:solidFill>
                <a:effectLst/>
                <a:uLnTx/>
                <a:uFillTx/>
                <a:latin typeface="Arial" pitchFamily="34" charset="0"/>
                <a:ea typeface="+mj-ea"/>
                <a:cs typeface="Arial" pitchFamily="34" charset="0"/>
              </a:rPr>
              <a:t>Chương trình hỗ trợ xây dựng và áp dụng hệ thống quản lý tiên tiến</a:t>
            </a:r>
            <a:endParaRPr kumimoji="0" lang="en-US" sz="2400" b="0" i="0" u="none" strike="noStrike" kern="0" cap="none" spc="0" normalizeH="0" baseline="0" noProof="0" dirty="0">
              <a:ln>
                <a:noFill/>
              </a:ln>
              <a:solidFill>
                <a:srgbClr val="002060"/>
              </a:solidFill>
              <a:effectLst/>
              <a:uLnTx/>
              <a:uFillTx/>
              <a:latin typeface="Arial" pitchFamily="34" charset="0"/>
              <a:ea typeface="+mj-ea"/>
              <a:cs typeface="Arial" pitchFamily="34" charset="0"/>
            </a:endParaRPr>
          </a:p>
        </p:txBody>
      </p:sp>
      <p:pic>
        <p:nvPicPr>
          <p:cNvPr id="6" name="Picture 4"/>
          <p:cNvPicPr>
            <a:picLocks noChangeAspect="1"/>
          </p:cNvPicPr>
          <p:nvPr/>
        </p:nvPicPr>
        <p:blipFill>
          <a:blip r:embed="rId2"/>
          <a:srcRect/>
          <a:stretch>
            <a:fillRect/>
          </a:stretch>
        </p:blipFill>
        <p:spPr bwMode="auto">
          <a:xfrm>
            <a:off x="6400800" y="0"/>
            <a:ext cx="2743200" cy="874713"/>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914401"/>
            <a:ext cx="8915400" cy="5410200"/>
          </a:xfrm>
        </p:spPr>
        <p:txBody>
          <a:bodyPr/>
          <a:lstStyle/>
          <a:p>
            <a:pPr>
              <a:buNone/>
            </a:pPr>
            <a:r>
              <a:rPr lang="en-US" dirty="0" smtClean="0">
                <a:solidFill>
                  <a:srgbClr val="FF0000"/>
                </a:solidFill>
              </a:rPr>
              <a:t>Các chương trình hỗ trợ doanh nghiệp</a:t>
            </a:r>
          </a:p>
          <a:p>
            <a:pPr>
              <a:buNone/>
            </a:pPr>
            <a:r>
              <a:rPr lang="en-US" dirty="0" smtClean="0">
                <a:solidFill>
                  <a:srgbClr val="00B0F0"/>
                </a:solidFill>
              </a:rPr>
              <a:t>1. Chương trình Quốc gia</a:t>
            </a:r>
          </a:p>
          <a:p>
            <a:r>
              <a:rPr lang="en-US" dirty="0" smtClean="0"/>
              <a:t> Quỹ đổi mới công nghệ quốc gia</a:t>
            </a:r>
          </a:p>
          <a:p>
            <a:r>
              <a:rPr lang="en-US" dirty="0" smtClean="0"/>
              <a:t> Chương trình đổi mới công nghệ quốc gia</a:t>
            </a:r>
          </a:p>
          <a:p>
            <a:pPr>
              <a:buNone/>
            </a:pPr>
            <a:r>
              <a:rPr lang="en-US" dirty="0" smtClean="0">
                <a:solidFill>
                  <a:srgbClr val="00B0F0"/>
                </a:solidFill>
              </a:rPr>
              <a:t>2. Chương trình Thành phố</a:t>
            </a:r>
          </a:p>
          <a:p>
            <a:pPr lvl="0"/>
            <a:r>
              <a:rPr lang="en-US" dirty="0" smtClean="0">
                <a:solidFill>
                  <a:srgbClr val="002060"/>
                </a:solidFill>
              </a:rPr>
              <a:t> Chương trình hỗ trợ xây dựng và áp dụng hệ thống quản lý tiên tiến</a:t>
            </a:r>
          </a:p>
          <a:p>
            <a:pPr lvl="0"/>
            <a:r>
              <a:rPr lang="en-US" dirty="0" smtClean="0"/>
              <a:t> Chương trình hỗ trợ các dự án sản xuất thử - thử nghiệm</a:t>
            </a:r>
          </a:p>
          <a:p>
            <a:pPr lvl="0"/>
            <a:r>
              <a:rPr lang="en-US" dirty="0" smtClean="0"/>
              <a:t> Chương trình đổi mới công nghệ thành phố đến 2020</a:t>
            </a:r>
            <a:endParaRPr lang="en-US" dirty="0"/>
          </a:p>
        </p:txBody>
      </p:sp>
      <p:pic>
        <p:nvPicPr>
          <p:cNvPr id="4" name="Picture 4"/>
          <p:cNvPicPr>
            <a:picLocks noChangeAspect="1"/>
          </p:cNvPicPr>
          <p:nvPr/>
        </p:nvPicPr>
        <p:blipFill>
          <a:blip r:embed="rId2"/>
          <a:srcRect/>
          <a:stretch>
            <a:fillRect/>
          </a:stretch>
        </p:blipFill>
        <p:spPr bwMode="auto">
          <a:xfrm>
            <a:off x="6400800" y="0"/>
            <a:ext cx="2743200" cy="874713"/>
          </a:xfrm>
          <a:prstGeom prst="rect">
            <a:avLst/>
          </a:prstGeom>
          <a:noFill/>
          <a:ln w="9525">
            <a:noFill/>
            <a:miter lim="800000"/>
            <a:headEnd/>
            <a:tailEnd/>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24000"/>
            <a:ext cx="8435975" cy="4800600"/>
          </a:xfrm>
        </p:spPr>
        <p:txBody>
          <a:bodyPr/>
          <a:lstStyle/>
          <a:p>
            <a:pPr algn="ctr">
              <a:buNone/>
            </a:pPr>
            <a:r>
              <a:rPr lang="en-US" sz="4800" b="1" dirty="0" smtClean="0">
                <a:cs typeface="Times New Roman" pitchFamily="18" charset="0"/>
              </a:rPr>
              <a:t>D. Chương trình hỗ trợ triển khai các dự án sản xuất thử - thử nghiệm nhằm làm thích nghi hoặc hoàn thiện công nghệ</a:t>
            </a:r>
            <a:endParaRPr lang="en-US" sz="4800" b="1" dirty="0" smtClean="0">
              <a:solidFill>
                <a:schemeClr val="tx2"/>
              </a:solidFill>
              <a:ea typeface="Tiffany" pitchFamily="18" charset="0"/>
              <a:cs typeface="Times New Roman" pitchFamily="18" charset="0"/>
            </a:endParaRPr>
          </a:p>
          <a:p>
            <a:endParaRPr lang="en-US" dirty="0"/>
          </a:p>
        </p:txBody>
      </p:sp>
      <p:pic>
        <p:nvPicPr>
          <p:cNvPr id="4" name="Picture 4"/>
          <p:cNvPicPr>
            <a:picLocks noChangeAspect="1"/>
          </p:cNvPicPr>
          <p:nvPr/>
        </p:nvPicPr>
        <p:blipFill>
          <a:blip r:embed="rId2"/>
          <a:srcRect/>
          <a:stretch>
            <a:fillRect/>
          </a:stretch>
        </p:blipFill>
        <p:spPr bwMode="auto">
          <a:xfrm>
            <a:off x="6400800" y="0"/>
            <a:ext cx="2743200" cy="874713"/>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Dự án sản xuất thử nghiệm</a:t>
            </a:r>
            <a:endParaRPr lang="en-US" dirty="0"/>
          </a:p>
        </p:txBody>
      </p:sp>
      <p:sp>
        <p:nvSpPr>
          <p:cNvPr id="3" name="Content Placeholder 2"/>
          <p:cNvSpPr>
            <a:spLocks noGrp="1"/>
          </p:cNvSpPr>
          <p:nvPr>
            <p:ph idx="1"/>
          </p:nvPr>
        </p:nvSpPr>
        <p:spPr>
          <a:xfrm>
            <a:off x="234950" y="1143000"/>
            <a:ext cx="8658225" cy="5181600"/>
          </a:xfrm>
        </p:spPr>
        <p:txBody>
          <a:bodyPr>
            <a:normAutofit fontScale="77500" lnSpcReduction="20000"/>
          </a:bodyPr>
          <a:lstStyle/>
          <a:p>
            <a:pPr algn="just" eaLnBrk="0" hangingPunct="0">
              <a:buNone/>
              <a:defRPr/>
            </a:pPr>
            <a:r>
              <a:rPr lang="en-US" i="1" dirty="0" smtClean="0">
                <a:cs typeface="Times New Roman" pitchFamily="18" charset="0"/>
              </a:rPr>
              <a:t>Theo Luật KH&amp;CN 2013</a:t>
            </a:r>
            <a:r>
              <a:rPr lang="en-US" sz="2800" i="1" dirty="0" smtClean="0">
                <a:cs typeface="Times New Roman" pitchFamily="18" charset="0"/>
              </a:rPr>
              <a:t>: </a:t>
            </a:r>
          </a:p>
          <a:p>
            <a:pPr algn="just" eaLnBrk="0" hangingPunct="0">
              <a:defRPr/>
            </a:pPr>
            <a:r>
              <a:rPr lang="en-US" i="1" dirty="0" smtClean="0">
                <a:cs typeface="Times New Roman" pitchFamily="18" charset="0"/>
              </a:rPr>
              <a:t>SX thử nghiệm là hoạt động ứng dụng kết quả triển khai thực nghiệm để sản xuất thử nhằm hoàn thiện công nghệ mới, sản phẩm mới trước khi đưa vào </a:t>
            </a:r>
            <a:r>
              <a:rPr lang="en-US" i="1" dirty="0" err="1" smtClean="0">
                <a:cs typeface="Times New Roman" pitchFamily="18" charset="0"/>
              </a:rPr>
              <a:t>sản</a:t>
            </a:r>
            <a:r>
              <a:rPr lang="en-US" i="1" dirty="0" smtClean="0">
                <a:cs typeface="Times New Roman" pitchFamily="18" charset="0"/>
              </a:rPr>
              <a:t> </a:t>
            </a:r>
            <a:r>
              <a:rPr lang="en-US" i="1" dirty="0" err="1" smtClean="0">
                <a:cs typeface="Times New Roman" pitchFamily="18" charset="0"/>
              </a:rPr>
              <a:t>xuất</a:t>
            </a:r>
            <a:r>
              <a:rPr lang="en-US" i="1" dirty="0" smtClean="0">
                <a:cs typeface="Times New Roman" pitchFamily="18" charset="0"/>
              </a:rPr>
              <a:t> </a:t>
            </a:r>
            <a:r>
              <a:rPr lang="en-US" i="1" dirty="0" err="1" smtClean="0">
                <a:cs typeface="Times New Roman" pitchFamily="18" charset="0"/>
              </a:rPr>
              <a:t>đại</a:t>
            </a:r>
            <a:r>
              <a:rPr lang="en-US" i="1" dirty="0" smtClean="0">
                <a:cs typeface="Times New Roman" pitchFamily="18" charset="0"/>
              </a:rPr>
              <a:t> </a:t>
            </a:r>
            <a:r>
              <a:rPr lang="en-US" i="1" dirty="0" err="1" smtClean="0">
                <a:cs typeface="Times New Roman" pitchFamily="18" charset="0"/>
              </a:rPr>
              <a:t>trà</a:t>
            </a:r>
            <a:r>
              <a:rPr lang="en-US" i="1" dirty="0" smtClean="0">
                <a:cs typeface="Times New Roman" pitchFamily="18" charset="0"/>
              </a:rPr>
              <a:t>.</a:t>
            </a:r>
          </a:p>
          <a:p>
            <a:r>
              <a:rPr lang="en-US" i="1" dirty="0" smtClean="0">
                <a:cs typeface="Times New Roman" pitchFamily="18" charset="0"/>
              </a:rPr>
              <a:t>Dự án SX thử nghiệm là 1 hình thức tổ chức hoạt động NCKH và PTCN trên cơ sở ứng dụng kết quả triển khai thực nghiệm để sản xuất thử ở quy mô nhỏ nhằm hoàn thiện công nghệ mới, sản phẩm mới trước khi đưa vào sản xuất và </a:t>
            </a:r>
            <a:r>
              <a:rPr lang="en-US" i="1" dirty="0" err="1" smtClean="0">
                <a:cs typeface="Times New Roman" pitchFamily="18" charset="0"/>
              </a:rPr>
              <a:t>đời</a:t>
            </a:r>
            <a:r>
              <a:rPr lang="en-US" i="1" dirty="0" smtClean="0">
                <a:cs typeface="Times New Roman" pitchFamily="18" charset="0"/>
              </a:rPr>
              <a:t> </a:t>
            </a:r>
            <a:r>
              <a:rPr lang="en-US" i="1" dirty="0" err="1" smtClean="0">
                <a:cs typeface="Times New Roman" pitchFamily="18" charset="0"/>
              </a:rPr>
              <a:t>sống</a:t>
            </a:r>
            <a:r>
              <a:rPr lang="en-US" i="1" dirty="0" smtClean="0">
                <a:cs typeface="Times New Roman" pitchFamily="18" charset="0"/>
              </a:rPr>
              <a:t>.</a:t>
            </a:r>
          </a:p>
          <a:p>
            <a:pPr>
              <a:buNone/>
            </a:pPr>
            <a:r>
              <a:rPr lang="en-US" i="1" dirty="0" smtClean="0">
                <a:cs typeface="Times New Roman" pitchFamily="18" charset="0"/>
              </a:rPr>
              <a:t>Yêu cầu: </a:t>
            </a:r>
          </a:p>
          <a:p>
            <a:r>
              <a:rPr lang="vi-VN" i="1" dirty="0" smtClean="0">
                <a:cs typeface="Times New Roman" pitchFamily="18" charset="0"/>
              </a:rPr>
              <a:t> </a:t>
            </a:r>
            <a:r>
              <a:rPr lang="en-US" i="1" dirty="0" smtClean="0">
                <a:cs typeface="Times New Roman" pitchFamily="18" charset="0"/>
              </a:rPr>
              <a:t>N</a:t>
            </a:r>
            <a:r>
              <a:rPr lang="vi-VN" i="1" dirty="0" smtClean="0">
                <a:cs typeface="Times New Roman" pitchFamily="18" charset="0"/>
              </a:rPr>
              <a:t>guồn</a:t>
            </a:r>
            <a:r>
              <a:rPr lang="en-US" i="1" dirty="0" smtClean="0">
                <a:cs typeface="Times New Roman" pitchFamily="18" charset="0"/>
              </a:rPr>
              <a:t> CN </a:t>
            </a:r>
            <a:r>
              <a:rPr lang="en-US" i="1" dirty="0" err="1" smtClean="0">
                <a:cs typeface="Times New Roman" pitchFamily="18" charset="0"/>
              </a:rPr>
              <a:t>ứng</a:t>
            </a:r>
            <a:r>
              <a:rPr lang="en-US" i="1" dirty="0" smtClean="0">
                <a:cs typeface="Times New Roman" pitchFamily="18" charset="0"/>
              </a:rPr>
              <a:t> </a:t>
            </a:r>
            <a:r>
              <a:rPr lang="en-US" i="1" dirty="0" err="1" smtClean="0">
                <a:cs typeface="Times New Roman" pitchFamily="18" charset="0"/>
              </a:rPr>
              <a:t>dụng</a:t>
            </a:r>
            <a:r>
              <a:rPr lang="vi-VN" i="1" dirty="0" smtClean="0">
                <a:cs typeface="Times New Roman" pitchFamily="18" charset="0"/>
              </a:rPr>
              <a:t>: Kết quả các đề tài KH&amp;CN trong nước, kết quả KH&amp;CN từ nước ngoài đã được đánh giá, nghiệm thu, thẩm định, công nhận bởi các cơ quan có thẩm quyền; Các sáng chế, giải pháp hữu ích, sản phẩm khoa học được giải thưởng KH&amp;CN</a:t>
            </a:r>
            <a:endParaRPr lang="en-US" i="1" dirty="0" smtClean="0">
              <a:cs typeface="Times New Roman" pitchFamily="18" charset="0"/>
            </a:endParaRPr>
          </a:p>
          <a:p>
            <a:pPr algn="just" eaLnBrk="0" hangingPunct="0">
              <a:defRPr/>
            </a:pPr>
            <a:r>
              <a:rPr lang="vi-VN" i="1" dirty="0" smtClean="0">
                <a:cs typeface="Times New Roman" pitchFamily="18" charset="0"/>
              </a:rPr>
              <a:t>Có hiệu quả kinh tế - xã hội (tạo thêm việc làm, tiết kiệm nguyên nhiên liệu, bảo vệ môi trường...)</a:t>
            </a:r>
            <a:endParaRPr lang="en-US" i="1" dirty="0" smtClean="0">
              <a:cs typeface="Times New Roman" pitchFamily="18" charset="0"/>
            </a:endParaRPr>
          </a:p>
          <a:p>
            <a:endParaRPr lang="en-US" dirty="0"/>
          </a:p>
        </p:txBody>
      </p:sp>
      <p:pic>
        <p:nvPicPr>
          <p:cNvPr id="4" name="Picture 4"/>
          <p:cNvPicPr>
            <a:picLocks noChangeAspect="1"/>
          </p:cNvPicPr>
          <p:nvPr/>
        </p:nvPicPr>
        <p:blipFill>
          <a:blip r:embed="rId2"/>
          <a:srcRect/>
          <a:stretch>
            <a:fillRect/>
          </a:stretch>
        </p:blipFill>
        <p:spPr bwMode="auto">
          <a:xfrm>
            <a:off x="6400800" y="0"/>
            <a:ext cx="2743200" cy="874713"/>
          </a:xfrm>
          <a:prstGeom prst="rect">
            <a:avLst/>
          </a:prstGeom>
          <a:noFill/>
          <a:ln w="9525">
            <a:noFill/>
            <a:miter lim="800000"/>
            <a:headEnd/>
            <a:tailEnd/>
          </a:ln>
        </p:spPr>
      </p:pic>
      <p:sp>
        <p:nvSpPr>
          <p:cNvPr id="5" name="Title 1"/>
          <p:cNvSpPr txBox="1">
            <a:spLocks/>
          </p:cNvSpPr>
          <p:nvPr/>
        </p:nvSpPr>
        <p:spPr bwMode="black">
          <a:xfrm>
            <a:off x="4267200" y="6294438"/>
            <a:ext cx="4876800" cy="56356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rmAutofit fontScale="97500"/>
          </a:bodyPr>
          <a:lstStyle/>
          <a:p>
            <a:pPr lvl="0" algn="ctr" fontAlgn="base">
              <a:spcBef>
                <a:spcPct val="0"/>
              </a:spcBef>
              <a:spcAft>
                <a:spcPct val="0"/>
              </a:spcAft>
            </a:pPr>
            <a:r>
              <a:rPr lang="en-US" sz="2400" dirty="0" smtClean="0"/>
              <a:t>Dự án sản xuất thử nghiệm</a:t>
            </a:r>
            <a:endParaRPr kumimoji="0" lang="en-US" sz="2400" b="0" i="0" u="none" strike="noStrike" kern="0" cap="none" spc="0" normalizeH="0" baseline="0" noProof="0" dirty="0">
              <a:ln>
                <a:noFill/>
              </a:ln>
              <a:solidFill>
                <a:srgbClr val="002060"/>
              </a:solidFill>
              <a:effectLst/>
              <a:uLnTx/>
              <a:uFillTx/>
              <a:latin typeface="Arial" pitchFamily="34" charset="0"/>
              <a:ea typeface="+mj-ea"/>
              <a:cs typeface="Arial"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7688" y="609600"/>
            <a:ext cx="5929312" cy="273050"/>
          </a:xfrm>
        </p:spPr>
        <p:txBody>
          <a:bodyPr>
            <a:normAutofit fontScale="90000"/>
          </a:bodyPr>
          <a:lstStyle/>
          <a:p>
            <a:pPr algn="l"/>
            <a:r>
              <a:rPr lang="en-US" sz="2000" b="1" kern="0" dirty="0" smtClean="0"/>
              <a:t>CÁC BƯỚC THỰC </a:t>
            </a:r>
            <a:r>
              <a:rPr lang="en-US" sz="2000" b="1" kern="0" dirty="0" err="1" smtClean="0"/>
              <a:t>HiỆN</a:t>
            </a:r>
            <a:r>
              <a:rPr lang="en-US" sz="2000" b="1" kern="0" dirty="0" smtClean="0"/>
              <a:t> DỰ ÁN SẢN XUẤT THỬ NGHIỆM</a:t>
            </a:r>
            <a:r>
              <a:rPr lang="en-US" dirty="0" smtClean="0"/>
              <a:t/>
            </a:r>
            <a:br>
              <a:rPr lang="en-US" dirty="0" smtClean="0"/>
            </a:br>
            <a:endParaRPr lang="en-US" dirty="0"/>
          </a:p>
        </p:txBody>
      </p:sp>
      <p:sp>
        <p:nvSpPr>
          <p:cNvPr id="3" name="Content Placeholder 2"/>
          <p:cNvSpPr>
            <a:spLocks noGrp="1"/>
          </p:cNvSpPr>
          <p:nvPr>
            <p:ph idx="1"/>
          </p:nvPr>
        </p:nvSpPr>
        <p:spPr>
          <a:xfrm>
            <a:off x="609600" y="1981200"/>
            <a:ext cx="8283575" cy="4343400"/>
          </a:xfrm>
        </p:spPr>
        <p:txBody>
          <a:bodyPr/>
          <a:lstStyle/>
          <a:p>
            <a:pPr>
              <a:buNone/>
            </a:pPr>
            <a:r>
              <a:rPr lang="en-US" b="1" dirty="0" smtClean="0">
                <a:latin typeface="Arial" charset="0"/>
              </a:rPr>
              <a:t>1. Đề xuất và xác định nhiệm vụ</a:t>
            </a:r>
          </a:p>
          <a:p>
            <a:pPr>
              <a:buNone/>
            </a:pPr>
            <a:r>
              <a:rPr lang="en-US" b="1" dirty="0" smtClean="0">
                <a:latin typeface="Arial" charset="0"/>
              </a:rPr>
              <a:t>2. Phê duyệt thuyết minh dự án sản xuất </a:t>
            </a:r>
            <a:r>
              <a:rPr lang="en-US" b="1" dirty="0" err="1" smtClean="0">
                <a:latin typeface="Arial" charset="0"/>
              </a:rPr>
              <a:t>thử</a:t>
            </a:r>
            <a:r>
              <a:rPr lang="en-US" b="1" dirty="0" smtClean="0">
                <a:latin typeface="Arial" charset="0"/>
              </a:rPr>
              <a:t> </a:t>
            </a:r>
            <a:r>
              <a:rPr lang="en-US" b="1" dirty="0" err="1" smtClean="0">
                <a:latin typeface="Arial" charset="0"/>
              </a:rPr>
              <a:t>nghiệm</a:t>
            </a:r>
            <a:endParaRPr lang="en-US" b="1" dirty="0" smtClean="0">
              <a:latin typeface="Arial" charset="0"/>
            </a:endParaRPr>
          </a:p>
          <a:p>
            <a:pPr>
              <a:buNone/>
            </a:pPr>
            <a:r>
              <a:rPr lang="en-US" b="1" dirty="0" smtClean="0">
                <a:latin typeface="Arial" charset="0"/>
              </a:rPr>
              <a:t>3. </a:t>
            </a:r>
            <a:r>
              <a:rPr lang="en-US" b="1" dirty="0" err="1" smtClean="0">
                <a:latin typeface="Arial" charset="0"/>
              </a:rPr>
              <a:t>Ký</a:t>
            </a:r>
            <a:r>
              <a:rPr lang="en-US" b="1" dirty="0" smtClean="0">
                <a:latin typeface="Arial" charset="0"/>
              </a:rPr>
              <a:t> </a:t>
            </a:r>
            <a:r>
              <a:rPr lang="en-US" b="1" dirty="0" err="1" smtClean="0">
                <a:latin typeface="Arial" charset="0"/>
              </a:rPr>
              <a:t>hợp</a:t>
            </a:r>
            <a:r>
              <a:rPr lang="en-US" b="1" dirty="0" smtClean="0">
                <a:latin typeface="Arial" charset="0"/>
              </a:rPr>
              <a:t> </a:t>
            </a:r>
            <a:r>
              <a:rPr lang="en-US" b="1" dirty="0" err="1" smtClean="0">
                <a:latin typeface="Arial" charset="0"/>
              </a:rPr>
              <a:t>đồng</a:t>
            </a:r>
            <a:r>
              <a:rPr lang="en-US" b="1" dirty="0" smtClean="0">
                <a:latin typeface="Arial" charset="0"/>
              </a:rPr>
              <a:t> KHCN </a:t>
            </a:r>
            <a:r>
              <a:rPr lang="en-US" b="1" dirty="0" err="1" smtClean="0">
                <a:latin typeface="Arial" charset="0"/>
              </a:rPr>
              <a:t>với</a:t>
            </a:r>
            <a:r>
              <a:rPr lang="en-US" b="1" dirty="0" smtClean="0">
                <a:latin typeface="Arial" charset="0"/>
              </a:rPr>
              <a:t> </a:t>
            </a:r>
            <a:r>
              <a:rPr lang="en-US" b="1" dirty="0" err="1" smtClean="0">
                <a:latin typeface="Arial" charset="0"/>
              </a:rPr>
              <a:t>Sở</a:t>
            </a:r>
            <a:r>
              <a:rPr lang="en-US" b="1" dirty="0" smtClean="0">
                <a:latin typeface="Arial" charset="0"/>
              </a:rPr>
              <a:t> KHCN.</a:t>
            </a:r>
          </a:p>
          <a:p>
            <a:pPr>
              <a:buNone/>
            </a:pPr>
            <a:r>
              <a:rPr lang="en-US" b="1" dirty="0" smtClean="0">
                <a:latin typeface="Arial" charset="0"/>
              </a:rPr>
              <a:t>4. </a:t>
            </a:r>
            <a:r>
              <a:rPr lang="en-US" b="1" dirty="0" err="1" smtClean="0">
                <a:latin typeface="Arial" charset="0"/>
              </a:rPr>
              <a:t>Triển</a:t>
            </a:r>
            <a:r>
              <a:rPr lang="en-US" b="1" dirty="0" smtClean="0">
                <a:latin typeface="Arial" charset="0"/>
              </a:rPr>
              <a:t> </a:t>
            </a:r>
            <a:r>
              <a:rPr lang="en-US" b="1" dirty="0" err="1" smtClean="0">
                <a:latin typeface="Arial" charset="0"/>
              </a:rPr>
              <a:t>khai</a:t>
            </a:r>
            <a:r>
              <a:rPr lang="en-US" b="1" dirty="0" smtClean="0">
                <a:latin typeface="Arial" charset="0"/>
              </a:rPr>
              <a:t> </a:t>
            </a:r>
            <a:r>
              <a:rPr lang="en-US" b="1" dirty="0" err="1" smtClean="0">
                <a:latin typeface="Arial" charset="0"/>
              </a:rPr>
              <a:t>thực</a:t>
            </a:r>
            <a:r>
              <a:rPr lang="en-US" b="1" dirty="0" smtClean="0">
                <a:latin typeface="Arial" charset="0"/>
              </a:rPr>
              <a:t> </a:t>
            </a:r>
            <a:r>
              <a:rPr lang="en-US" b="1" dirty="0" err="1" smtClean="0">
                <a:latin typeface="Arial" charset="0"/>
              </a:rPr>
              <a:t>hiện</a:t>
            </a:r>
            <a:r>
              <a:rPr lang="en-US" b="1" dirty="0" smtClean="0">
                <a:latin typeface="Arial" charset="0"/>
              </a:rPr>
              <a:t>.</a:t>
            </a:r>
          </a:p>
          <a:p>
            <a:pPr>
              <a:buNone/>
            </a:pPr>
            <a:r>
              <a:rPr lang="en-US" b="1" dirty="0" smtClean="0">
                <a:latin typeface="Arial" charset="0"/>
              </a:rPr>
              <a:t>5. </a:t>
            </a:r>
            <a:r>
              <a:rPr lang="en-US" b="1" dirty="0" err="1" smtClean="0">
                <a:latin typeface="Arial" charset="0"/>
              </a:rPr>
              <a:t>Nghiệm</a:t>
            </a:r>
            <a:r>
              <a:rPr lang="en-US" b="1" dirty="0" smtClean="0">
                <a:latin typeface="Arial" charset="0"/>
              </a:rPr>
              <a:t> </a:t>
            </a:r>
            <a:r>
              <a:rPr lang="en-US" b="1" dirty="0" err="1" smtClean="0">
                <a:latin typeface="Arial" charset="0"/>
              </a:rPr>
              <a:t>thu</a:t>
            </a:r>
            <a:endParaRPr lang="en-US" b="1" dirty="0" smtClean="0">
              <a:latin typeface="Arial" charset="0"/>
            </a:endParaRPr>
          </a:p>
        </p:txBody>
      </p:sp>
      <p:pic>
        <p:nvPicPr>
          <p:cNvPr id="4" name="Picture 4"/>
          <p:cNvPicPr>
            <a:picLocks noChangeAspect="1"/>
          </p:cNvPicPr>
          <p:nvPr/>
        </p:nvPicPr>
        <p:blipFill>
          <a:blip r:embed="rId2"/>
          <a:srcRect/>
          <a:stretch>
            <a:fillRect/>
          </a:stretch>
        </p:blipFill>
        <p:spPr bwMode="auto">
          <a:xfrm>
            <a:off x="6400800" y="0"/>
            <a:ext cx="2743200" cy="874713"/>
          </a:xfrm>
          <a:prstGeom prst="rect">
            <a:avLst/>
          </a:prstGeom>
          <a:noFill/>
          <a:ln w="9525">
            <a:noFill/>
            <a:miter lim="800000"/>
            <a:headEnd/>
            <a:tailEnd/>
          </a:ln>
        </p:spPr>
      </p:pic>
      <p:sp>
        <p:nvSpPr>
          <p:cNvPr id="5" name="Title 1"/>
          <p:cNvSpPr txBox="1">
            <a:spLocks/>
          </p:cNvSpPr>
          <p:nvPr/>
        </p:nvSpPr>
        <p:spPr bwMode="black">
          <a:xfrm>
            <a:off x="4267200" y="6294438"/>
            <a:ext cx="4876800" cy="56356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rmAutofit fontScale="97500"/>
          </a:bodyPr>
          <a:lstStyle/>
          <a:p>
            <a:pPr lvl="0" algn="ctr" fontAlgn="base">
              <a:spcBef>
                <a:spcPct val="0"/>
              </a:spcBef>
              <a:spcAft>
                <a:spcPct val="0"/>
              </a:spcAft>
            </a:pPr>
            <a:r>
              <a:rPr lang="en-US" sz="2400" dirty="0" smtClean="0"/>
              <a:t>Dự án sản xuất thử nghiệm</a:t>
            </a:r>
            <a:endParaRPr kumimoji="0" lang="en-US" sz="2400" b="0" i="0" u="none" strike="noStrike" kern="0" cap="none" spc="0" normalizeH="0" baseline="0" noProof="0" dirty="0">
              <a:ln>
                <a:noFill/>
              </a:ln>
              <a:solidFill>
                <a:srgbClr val="002060"/>
              </a:solidFill>
              <a:effectLst/>
              <a:uLnTx/>
              <a:uFillTx/>
              <a:latin typeface="Arial" pitchFamily="34" charset="0"/>
              <a:ea typeface="+mj-ea"/>
              <a:cs typeface="Arial"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34950" y="1981200"/>
            <a:ext cx="8658225" cy="4343400"/>
          </a:xfrm>
        </p:spPr>
        <p:txBody>
          <a:bodyPr/>
          <a:lstStyle/>
          <a:p>
            <a:pPr algn="ctr">
              <a:buNone/>
            </a:pPr>
            <a:r>
              <a:rPr lang="en-US" sz="5400" dirty="0" smtClean="0"/>
              <a:t>E. Chương trình đổi mới công nghệ thành phố đến 2020 </a:t>
            </a:r>
            <a:endParaRPr lang="en-US" sz="5400" dirty="0"/>
          </a:p>
        </p:txBody>
      </p:sp>
      <p:pic>
        <p:nvPicPr>
          <p:cNvPr id="4" name="Picture 4"/>
          <p:cNvPicPr>
            <a:picLocks noChangeAspect="1"/>
          </p:cNvPicPr>
          <p:nvPr/>
        </p:nvPicPr>
        <p:blipFill>
          <a:blip r:embed="rId2"/>
          <a:srcRect/>
          <a:stretch>
            <a:fillRect/>
          </a:stretch>
        </p:blipFill>
        <p:spPr bwMode="auto">
          <a:xfrm>
            <a:off x="6400800" y="0"/>
            <a:ext cx="2743200" cy="874713"/>
          </a:xfrm>
          <a:prstGeom prst="rect">
            <a:avLst/>
          </a:prstGeom>
          <a:noFill/>
          <a:ln w="9525">
            <a:noFill/>
            <a:miter lim="800000"/>
            <a:headEnd/>
            <a:tailEnd/>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1. Nội dung và điều kiện</a:t>
            </a:r>
            <a:endParaRPr lang="en-US" dirty="0"/>
          </a:p>
        </p:txBody>
      </p:sp>
      <p:sp>
        <p:nvSpPr>
          <p:cNvPr id="3" name="Content Placeholder 2"/>
          <p:cNvSpPr>
            <a:spLocks noGrp="1"/>
          </p:cNvSpPr>
          <p:nvPr>
            <p:ph idx="1"/>
          </p:nvPr>
        </p:nvSpPr>
        <p:spPr>
          <a:xfrm>
            <a:off x="234950" y="1295400"/>
            <a:ext cx="8658225" cy="5029200"/>
          </a:xfrm>
        </p:spPr>
        <p:txBody>
          <a:bodyPr/>
          <a:lstStyle/>
          <a:p>
            <a:pPr>
              <a:buNone/>
            </a:pPr>
            <a:r>
              <a:rPr lang="en-US" sz="3200" dirty="0" smtClean="0"/>
              <a:t>   </a:t>
            </a:r>
            <a:r>
              <a:rPr lang="en-US" sz="3200" dirty="0" err="1" smtClean="0"/>
              <a:t>Hỗ</a:t>
            </a:r>
            <a:r>
              <a:rPr lang="en-US" sz="3200" dirty="0" smtClean="0"/>
              <a:t> trợ các doanh </a:t>
            </a:r>
            <a:r>
              <a:rPr lang="en-US" sz="3200" dirty="0" err="1" smtClean="0"/>
              <a:t>nghiệp</a:t>
            </a:r>
            <a:r>
              <a:rPr lang="en-US" sz="3200" dirty="0" smtClean="0"/>
              <a:t> </a:t>
            </a:r>
            <a:r>
              <a:rPr lang="en-US" sz="3200" dirty="0" err="1" smtClean="0"/>
              <a:t>xây</a:t>
            </a:r>
            <a:r>
              <a:rPr lang="en-US" sz="3200" dirty="0" smtClean="0"/>
              <a:t> </a:t>
            </a:r>
            <a:r>
              <a:rPr lang="en-US" sz="3200" dirty="0" err="1" smtClean="0"/>
              <a:t>dựng</a:t>
            </a:r>
            <a:r>
              <a:rPr lang="en-US" sz="3200" dirty="0" smtClean="0"/>
              <a:t> lộ trình đổi mới công nghệ</a:t>
            </a:r>
          </a:p>
          <a:p>
            <a:r>
              <a:rPr lang="en-US" sz="3200" dirty="0" smtClean="0"/>
              <a:t>Điều kiện:</a:t>
            </a:r>
          </a:p>
          <a:p>
            <a:pPr>
              <a:buNone/>
            </a:pPr>
            <a:r>
              <a:rPr lang="en-US" sz="3200" dirty="0" smtClean="0"/>
              <a:t>   - Nằm trong danh sách 100 DN sản xuất hàng hóa trọng điểm </a:t>
            </a:r>
            <a:r>
              <a:rPr lang="en-US" sz="3200" dirty="0" err="1" smtClean="0"/>
              <a:t>thành</a:t>
            </a:r>
            <a:r>
              <a:rPr lang="en-US" sz="3200" dirty="0" smtClean="0"/>
              <a:t> </a:t>
            </a:r>
            <a:r>
              <a:rPr lang="en-US" sz="3200" dirty="0" err="1" smtClean="0"/>
              <a:t>phố</a:t>
            </a:r>
            <a:r>
              <a:rPr lang="en-US" sz="3200" dirty="0" smtClean="0"/>
              <a:t>.</a:t>
            </a:r>
          </a:p>
          <a:p>
            <a:pPr>
              <a:buNone/>
            </a:pPr>
            <a:r>
              <a:rPr lang="en-US" sz="3200" dirty="0" smtClean="0"/>
              <a:t>   - Trong quá trình </a:t>
            </a:r>
            <a:r>
              <a:rPr lang="en-US" sz="3200" dirty="0" err="1" smtClean="0"/>
              <a:t>sản</a:t>
            </a:r>
            <a:r>
              <a:rPr lang="en-US" sz="3200" dirty="0" smtClean="0"/>
              <a:t> </a:t>
            </a:r>
            <a:r>
              <a:rPr lang="en-US" sz="3200" dirty="0" err="1" smtClean="0"/>
              <a:t>xuất</a:t>
            </a:r>
            <a:r>
              <a:rPr lang="en-US" sz="3200" dirty="0" smtClean="0"/>
              <a:t>, </a:t>
            </a:r>
            <a:r>
              <a:rPr lang="en-US" sz="3200" dirty="0" err="1" smtClean="0"/>
              <a:t>kinh</a:t>
            </a:r>
            <a:r>
              <a:rPr lang="en-US" sz="3200" dirty="0" smtClean="0"/>
              <a:t> </a:t>
            </a:r>
            <a:r>
              <a:rPr lang="en-US" sz="3200" dirty="0" err="1" smtClean="0"/>
              <a:t>doanh</a:t>
            </a:r>
            <a:r>
              <a:rPr lang="en-US" sz="3200" dirty="0" smtClean="0"/>
              <a:t> có các vấn </a:t>
            </a:r>
            <a:r>
              <a:rPr lang="en-US" sz="3200" dirty="0" err="1" smtClean="0"/>
              <a:t>đề</a:t>
            </a:r>
            <a:r>
              <a:rPr lang="en-US" sz="3200" dirty="0" smtClean="0"/>
              <a:t> </a:t>
            </a:r>
            <a:r>
              <a:rPr lang="en-US" sz="3200" dirty="0" err="1" smtClean="0"/>
              <a:t>yêu</a:t>
            </a:r>
            <a:r>
              <a:rPr lang="en-US" sz="3200" dirty="0" smtClean="0"/>
              <a:t> cầu phải đổi mới </a:t>
            </a:r>
            <a:r>
              <a:rPr lang="en-US" sz="3200" dirty="0" err="1" smtClean="0"/>
              <a:t>công</a:t>
            </a:r>
            <a:r>
              <a:rPr lang="en-US" sz="3200" dirty="0" smtClean="0"/>
              <a:t> </a:t>
            </a:r>
            <a:r>
              <a:rPr lang="en-US" sz="3200" dirty="0" err="1" smtClean="0"/>
              <a:t>nghệ</a:t>
            </a:r>
            <a:r>
              <a:rPr lang="en-US" sz="3200" dirty="0" smtClean="0"/>
              <a:t> </a:t>
            </a:r>
            <a:r>
              <a:rPr lang="en-US" sz="3200" dirty="0" err="1" smtClean="0"/>
              <a:t>để</a:t>
            </a:r>
            <a:r>
              <a:rPr lang="en-US" sz="3200" dirty="0" smtClean="0"/>
              <a:t> </a:t>
            </a:r>
            <a:r>
              <a:rPr lang="en-US" sz="3200" dirty="0" err="1" smtClean="0"/>
              <a:t>nâng</a:t>
            </a:r>
            <a:r>
              <a:rPr lang="en-US" sz="3200" dirty="0" smtClean="0"/>
              <a:t> </a:t>
            </a:r>
            <a:r>
              <a:rPr lang="en-US" sz="3200" dirty="0" err="1" smtClean="0"/>
              <a:t>cao</a:t>
            </a:r>
            <a:r>
              <a:rPr lang="en-US" sz="3200" dirty="0" smtClean="0"/>
              <a:t> </a:t>
            </a:r>
            <a:r>
              <a:rPr lang="en-US" sz="3200" dirty="0" err="1" smtClean="0"/>
              <a:t>năng</a:t>
            </a:r>
            <a:r>
              <a:rPr lang="en-US" sz="3200" dirty="0" smtClean="0"/>
              <a:t> </a:t>
            </a:r>
            <a:r>
              <a:rPr lang="en-US" sz="3200" dirty="0" err="1" smtClean="0"/>
              <a:t>lực</a:t>
            </a:r>
            <a:r>
              <a:rPr lang="en-US" sz="3200" dirty="0" smtClean="0"/>
              <a:t> </a:t>
            </a:r>
            <a:r>
              <a:rPr lang="en-US" sz="3200" dirty="0" err="1" smtClean="0"/>
              <a:t>cạnh</a:t>
            </a:r>
            <a:r>
              <a:rPr lang="en-US" sz="3200" dirty="0" smtClean="0"/>
              <a:t> </a:t>
            </a:r>
            <a:r>
              <a:rPr lang="en-US" sz="3200" dirty="0" err="1" smtClean="0"/>
              <a:t>tranh</a:t>
            </a:r>
            <a:r>
              <a:rPr lang="en-US" sz="3200" dirty="0" smtClean="0"/>
              <a:t>.</a:t>
            </a:r>
          </a:p>
          <a:p>
            <a:endParaRPr lang="en-US" sz="3200" dirty="0"/>
          </a:p>
        </p:txBody>
      </p:sp>
      <p:pic>
        <p:nvPicPr>
          <p:cNvPr id="4" name="Picture 4"/>
          <p:cNvPicPr>
            <a:picLocks noChangeAspect="1"/>
          </p:cNvPicPr>
          <p:nvPr/>
        </p:nvPicPr>
        <p:blipFill>
          <a:blip r:embed="rId2"/>
          <a:srcRect/>
          <a:stretch>
            <a:fillRect/>
          </a:stretch>
        </p:blipFill>
        <p:spPr bwMode="auto">
          <a:xfrm>
            <a:off x="6400800" y="0"/>
            <a:ext cx="2743200" cy="874713"/>
          </a:xfrm>
          <a:prstGeom prst="rect">
            <a:avLst/>
          </a:prstGeom>
          <a:noFill/>
          <a:ln w="9525">
            <a:noFill/>
            <a:miter lim="800000"/>
            <a:headEnd/>
            <a:tailEnd/>
          </a:ln>
        </p:spPr>
      </p:pic>
      <p:sp>
        <p:nvSpPr>
          <p:cNvPr id="5" name="Title 1"/>
          <p:cNvSpPr txBox="1">
            <a:spLocks/>
          </p:cNvSpPr>
          <p:nvPr/>
        </p:nvSpPr>
        <p:spPr bwMode="black">
          <a:xfrm>
            <a:off x="3124200" y="6294438"/>
            <a:ext cx="6019800" cy="56356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rmAutofit fontScale="97500"/>
          </a:bodyPr>
          <a:lstStyle/>
          <a:p>
            <a:pPr lvl="0" algn="ctr" fontAlgn="base">
              <a:spcBef>
                <a:spcPct val="0"/>
              </a:spcBef>
              <a:spcAft>
                <a:spcPct val="0"/>
              </a:spcAft>
            </a:pPr>
            <a:r>
              <a:rPr kumimoji="0" lang="en-US" sz="2400" b="0" i="0" u="none" strike="noStrike" kern="0" cap="none" spc="0" normalizeH="0" baseline="0" noProof="0" dirty="0" smtClean="0">
                <a:ln>
                  <a:noFill/>
                </a:ln>
                <a:solidFill>
                  <a:srgbClr val="002060"/>
                </a:solidFill>
                <a:effectLst/>
                <a:uLnTx/>
                <a:uFillTx/>
                <a:latin typeface="Arial" pitchFamily="34" charset="0"/>
                <a:ea typeface="+mj-ea"/>
                <a:cs typeface="Arial" pitchFamily="34" charset="0"/>
              </a:rPr>
              <a:t>Chương</a:t>
            </a:r>
            <a:r>
              <a:rPr kumimoji="0" lang="en-US" sz="2400" b="0" i="0" u="none" strike="noStrike" kern="0" cap="none" spc="0" normalizeH="0" noProof="0" dirty="0" smtClean="0">
                <a:ln>
                  <a:noFill/>
                </a:ln>
                <a:solidFill>
                  <a:srgbClr val="002060"/>
                </a:solidFill>
                <a:effectLst/>
                <a:uLnTx/>
                <a:uFillTx/>
                <a:latin typeface="Arial" pitchFamily="34" charset="0"/>
                <a:ea typeface="+mj-ea"/>
                <a:cs typeface="Arial" pitchFamily="34" charset="0"/>
              </a:rPr>
              <a:t> trình đổi mới công nghệ thành phố</a:t>
            </a:r>
            <a:endParaRPr kumimoji="0" lang="en-US" sz="2400" b="0" i="0" u="none" strike="noStrike" kern="0" cap="none" spc="0" normalizeH="0" baseline="0" noProof="0" dirty="0">
              <a:ln>
                <a:noFill/>
              </a:ln>
              <a:solidFill>
                <a:srgbClr val="002060"/>
              </a:solidFill>
              <a:effectLst/>
              <a:uLnTx/>
              <a:uFillTx/>
              <a:latin typeface="Arial" pitchFamily="34" charset="0"/>
              <a:ea typeface="+mj-ea"/>
              <a:cs typeface="Arial" pitchFamily="34"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547688" y="533400"/>
            <a:ext cx="7162800" cy="349250"/>
          </a:xfrm>
        </p:spPr>
        <p:txBody>
          <a:bodyPr/>
          <a:lstStyle/>
          <a:p>
            <a:pPr algn="l"/>
            <a:r>
              <a:rPr lang="en-US" dirty="0" smtClean="0">
                <a:latin typeface="Arial" charset="0"/>
                <a:cs typeface="Arial" charset="0"/>
              </a:rPr>
              <a:t>2. Lộ trình ĐMCN thành phố</a:t>
            </a:r>
            <a:r>
              <a:rPr lang="vi-VN" dirty="0" smtClean="0">
                <a:latin typeface="Arial" charset="0"/>
                <a:cs typeface="Arial" charset="0"/>
              </a:rPr>
              <a:t> </a:t>
            </a:r>
            <a:r>
              <a:rPr lang="en-US" sz="2200" b="1" dirty="0" smtClean="0">
                <a:solidFill>
                  <a:srgbClr val="FFFF00"/>
                </a:solidFill>
                <a:latin typeface="Arial" charset="0"/>
                <a:cs typeface="Arial" charset="0"/>
              </a:rPr>
              <a:t/>
            </a:r>
            <a:br>
              <a:rPr lang="en-US" sz="2200" b="1" dirty="0" smtClean="0">
                <a:solidFill>
                  <a:srgbClr val="FFFF00"/>
                </a:solidFill>
                <a:latin typeface="Arial" charset="0"/>
                <a:cs typeface="Arial" charset="0"/>
              </a:rPr>
            </a:br>
            <a:endParaRPr lang="en-US" sz="2200" dirty="0" smtClean="0">
              <a:latin typeface="Arial" charset="0"/>
              <a:cs typeface="Arial" charset="0"/>
            </a:endParaRPr>
          </a:p>
        </p:txBody>
      </p:sp>
      <p:sp>
        <p:nvSpPr>
          <p:cNvPr id="24579" name="Content Placeholder 2"/>
          <p:cNvSpPr>
            <a:spLocks noGrp="1"/>
          </p:cNvSpPr>
          <p:nvPr>
            <p:ph idx="1"/>
          </p:nvPr>
        </p:nvSpPr>
        <p:spPr>
          <a:xfrm>
            <a:off x="457200" y="1219200"/>
            <a:ext cx="8435975" cy="5105400"/>
          </a:xfrm>
        </p:spPr>
        <p:txBody>
          <a:bodyPr/>
          <a:lstStyle/>
          <a:p>
            <a:pPr>
              <a:buFont typeface="Wingdings" pitchFamily="2" charset="2"/>
              <a:buNone/>
            </a:pPr>
            <a:r>
              <a:rPr lang="en-US" dirty="0" err="1" smtClean="0">
                <a:latin typeface="Arial" charset="0"/>
                <a:cs typeface="Arial" charset="0"/>
              </a:rPr>
              <a:t>Lộ</a:t>
            </a:r>
            <a:r>
              <a:rPr lang="en-US" dirty="0" smtClean="0">
                <a:latin typeface="Arial" charset="0"/>
                <a:cs typeface="Arial" charset="0"/>
              </a:rPr>
              <a:t> </a:t>
            </a:r>
            <a:r>
              <a:rPr lang="en-US" dirty="0" err="1" smtClean="0">
                <a:latin typeface="Arial" charset="0"/>
                <a:cs typeface="Arial" charset="0"/>
              </a:rPr>
              <a:t>trình</a:t>
            </a:r>
            <a:r>
              <a:rPr lang="en-US" dirty="0" smtClean="0">
                <a:latin typeface="Arial" charset="0"/>
                <a:cs typeface="Arial" charset="0"/>
              </a:rPr>
              <a:t> ĐMCN </a:t>
            </a:r>
            <a:r>
              <a:rPr lang="en-US" dirty="0" err="1" smtClean="0">
                <a:latin typeface="Arial" charset="0"/>
                <a:cs typeface="Arial" charset="0"/>
              </a:rPr>
              <a:t>là</a:t>
            </a:r>
            <a:r>
              <a:rPr lang="en-US" dirty="0" smtClean="0">
                <a:latin typeface="Arial" charset="0"/>
                <a:cs typeface="Arial" charset="0"/>
              </a:rPr>
              <a:t> </a:t>
            </a:r>
            <a:r>
              <a:rPr lang="en-US" dirty="0" err="1" smtClean="0">
                <a:latin typeface="Arial" charset="0"/>
                <a:cs typeface="Arial" charset="0"/>
              </a:rPr>
              <a:t>điểm</a:t>
            </a:r>
            <a:r>
              <a:rPr lang="en-US" dirty="0" smtClean="0">
                <a:latin typeface="Arial" charset="0"/>
                <a:cs typeface="Arial" charset="0"/>
              </a:rPr>
              <a:t> </a:t>
            </a:r>
            <a:r>
              <a:rPr lang="en-US" dirty="0" err="1" smtClean="0">
                <a:latin typeface="Arial" charset="0"/>
                <a:cs typeface="Arial" charset="0"/>
              </a:rPr>
              <a:t>nhấn</a:t>
            </a:r>
            <a:r>
              <a:rPr lang="en-US" dirty="0" smtClean="0">
                <a:latin typeface="Arial" charset="0"/>
                <a:cs typeface="Arial" charset="0"/>
              </a:rPr>
              <a:t> </a:t>
            </a:r>
            <a:r>
              <a:rPr lang="en-US" dirty="0" err="1" smtClean="0">
                <a:latin typeface="Arial" charset="0"/>
                <a:cs typeface="Arial" charset="0"/>
              </a:rPr>
              <a:t>của</a:t>
            </a:r>
            <a:r>
              <a:rPr lang="en-US" dirty="0" smtClean="0">
                <a:latin typeface="Arial" charset="0"/>
                <a:cs typeface="Arial" charset="0"/>
              </a:rPr>
              <a:t> </a:t>
            </a:r>
            <a:r>
              <a:rPr lang="en-US" dirty="0" err="1" smtClean="0">
                <a:latin typeface="Arial" charset="0"/>
                <a:cs typeface="Arial" charset="0"/>
              </a:rPr>
              <a:t>hoạt</a:t>
            </a:r>
            <a:r>
              <a:rPr lang="en-US" dirty="0" smtClean="0">
                <a:latin typeface="Arial" charset="0"/>
                <a:cs typeface="Arial" charset="0"/>
              </a:rPr>
              <a:t> </a:t>
            </a:r>
            <a:r>
              <a:rPr lang="en-US" dirty="0" err="1" smtClean="0">
                <a:latin typeface="Arial" charset="0"/>
                <a:cs typeface="Arial" charset="0"/>
              </a:rPr>
              <a:t>động</a:t>
            </a:r>
            <a:r>
              <a:rPr lang="en-US" dirty="0" smtClean="0">
                <a:latin typeface="Arial" charset="0"/>
                <a:cs typeface="Arial" charset="0"/>
              </a:rPr>
              <a:t> ĐMCN</a:t>
            </a:r>
          </a:p>
          <a:p>
            <a:pPr>
              <a:buFont typeface="Wingdings" pitchFamily="2" charset="2"/>
              <a:buNone/>
            </a:pPr>
            <a:r>
              <a:rPr lang="en-US" dirty="0" err="1" smtClean="0">
                <a:latin typeface="Arial" charset="0"/>
                <a:cs typeface="Arial" charset="0"/>
              </a:rPr>
              <a:t>Lộ</a:t>
            </a:r>
            <a:r>
              <a:rPr lang="en-US" dirty="0" smtClean="0">
                <a:latin typeface="Arial" charset="0"/>
                <a:cs typeface="Arial" charset="0"/>
              </a:rPr>
              <a:t> </a:t>
            </a:r>
            <a:r>
              <a:rPr lang="en-US" dirty="0" err="1" smtClean="0">
                <a:latin typeface="Arial" charset="0"/>
                <a:cs typeface="Arial" charset="0"/>
              </a:rPr>
              <a:t>trình</a:t>
            </a:r>
            <a:r>
              <a:rPr lang="en-US" dirty="0" smtClean="0">
                <a:latin typeface="Arial" charset="0"/>
                <a:cs typeface="Arial" charset="0"/>
              </a:rPr>
              <a:t> ĐMCN </a:t>
            </a:r>
            <a:r>
              <a:rPr lang="en-US" dirty="0" err="1" smtClean="0">
                <a:latin typeface="Arial" charset="0"/>
                <a:cs typeface="Arial" charset="0"/>
              </a:rPr>
              <a:t>là</a:t>
            </a:r>
            <a:r>
              <a:rPr lang="en-US" dirty="0" smtClean="0">
                <a:latin typeface="Arial" charset="0"/>
                <a:cs typeface="Arial" charset="0"/>
              </a:rPr>
              <a:t> </a:t>
            </a:r>
            <a:r>
              <a:rPr lang="en-US" dirty="0" err="1" smtClean="0">
                <a:latin typeface="Arial" charset="0"/>
                <a:cs typeface="Arial" charset="0"/>
              </a:rPr>
              <a:t>công</a:t>
            </a:r>
            <a:r>
              <a:rPr lang="en-US" dirty="0" smtClean="0">
                <a:latin typeface="Arial" charset="0"/>
                <a:cs typeface="Arial" charset="0"/>
              </a:rPr>
              <a:t> </a:t>
            </a:r>
            <a:r>
              <a:rPr lang="en-US" dirty="0" err="1" smtClean="0">
                <a:latin typeface="Arial" charset="0"/>
                <a:cs typeface="Arial" charset="0"/>
              </a:rPr>
              <a:t>cụ</a:t>
            </a:r>
            <a:r>
              <a:rPr lang="en-US" dirty="0" smtClean="0">
                <a:latin typeface="Arial" charset="0"/>
                <a:cs typeface="Arial" charset="0"/>
              </a:rPr>
              <a:t> </a:t>
            </a:r>
            <a:r>
              <a:rPr lang="en-US" dirty="0" err="1" smtClean="0">
                <a:latin typeface="Arial" charset="0"/>
                <a:cs typeface="Arial" charset="0"/>
              </a:rPr>
              <a:t>gắn</a:t>
            </a:r>
            <a:r>
              <a:rPr lang="en-US" dirty="0" smtClean="0">
                <a:latin typeface="Arial" charset="0"/>
                <a:cs typeface="Arial" charset="0"/>
              </a:rPr>
              <a:t> </a:t>
            </a:r>
            <a:r>
              <a:rPr lang="en-US" dirty="0" err="1" smtClean="0">
                <a:latin typeface="Arial" charset="0"/>
                <a:cs typeface="Arial" charset="0"/>
              </a:rPr>
              <a:t>kết</a:t>
            </a:r>
            <a:r>
              <a:rPr lang="en-US" dirty="0" smtClean="0">
                <a:latin typeface="Arial" charset="0"/>
                <a:cs typeface="Arial" charset="0"/>
              </a:rPr>
              <a:t> </a:t>
            </a:r>
            <a:r>
              <a:rPr lang="en-US" dirty="0" err="1" smtClean="0">
                <a:latin typeface="Arial" charset="0"/>
                <a:cs typeface="Arial" charset="0"/>
              </a:rPr>
              <a:t>giữa</a:t>
            </a:r>
            <a:r>
              <a:rPr lang="en-US" dirty="0" smtClean="0">
                <a:latin typeface="Arial" charset="0"/>
                <a:cs typeface="Arial" charset="0"/>
              </a:rPr>
              <a:t>:</a:t>
            </a:r>
          </a:p>
        </p:txBody>
      </p:sp>
      <p:graphicFrame>
        <p:nvGraphicFramePr>
          <p:cNvPr id="8" name="Diagram 7"/>
          <p:cNvGraphicFramePr/>
          <p:nvPr/>
        </p:nvGraphicFramePr>
        <p:xfrm>
          <a:off x="2057400" y="2362200"/>
          <a:ext cx="5791200" cy="3429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4"/>
          <p:cNvPicPr>
            <a:picLocks noChangeAspect="1"/>
          </p:cNvPicPr>
          <p:nvPr/>
        </p:nvPicPr>
        <p:blipFill>
          <a:blip r:embed="rId6"/>
          <a:srcRect/>
          <a:stretch>
            <a:fillRect/>
          </a:stretch>
        </p:blipFill>
        <p:spPr bwMode="auto">
          <a:xfrm>
            <a:off x="6400800" y="0"/>
            <a:ext cx="2743200" cy="874713"/>
          </a:xfrm>
          <a:prstGeom prst="rect">
            <a:avLst/>
          </a:prstGeom>
          <a:noFill/>
          <a:ln w="9525">
            <a:noFill/>
            <a:miter lim="800000"/>
            <a:headEnd/>
            <a:tailEnd/>
          </a:ln>
        </p:spPr>
      </p:pic>
      <p:sp>
        <p:nvSpPr>
          <p:cNvPr id="7" name="Title 1"/>
          <p:cNvSpPr txBox="1">
            <a:spLocks/>
          </p:cNvSpPr>
          <p:nvPr/>
        </p:nvSpPr>
        <p:spPr bwMode="black">
          <a:xfrm>
            <a:off x="3124200" y="6324600"/>
            <a:ext cx="6019800" cy="56356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rmAutofit fontScale="97500"/>
          </a:bodyPr>
          <a:lstStyle/>
          <a:p>
            <a:pPr lvl="0" algn="ctr" fontAlgn="base">
              <a:spcBef>
                <a:spcPct val="0"/>
              </a:spcBef>
              <a:spcAft>
                <a:spcPct val="0"/>
              </a:spcAft>
            </a:pPr>
            <a:r>
              <a:rPr kumimoji="0" lang="en-US" sz="2400" b="0" i="0" u="none" strike="noStrike" kern="0" cap="none" spc="0" normalizeH="0" baseline="0" noProof="0" dirty="0" smtClean="0">
                <a:ln>
                  <a:noFill/>
                </a:ln>
                <a:solidFill>
                  <a:srgbClr val="002060"/>
                </a:solidFill>
                <a:effectLst/>
                <a:uLnTx/>
                <a:uFillTx/>
                <a:latin typeface="Arial" pitchFamily="34" charset="0"/>
                <a:ea typeface="+mj-ea"/>
                <a:cs typeface="Arial" pitchFamily="34" charset="0"/>
              </a:rPr>
              <a:t>Chương</a:t>
            </a:r>
            <a:r>
              <a:rPr kumimoji="0" lang="en-US" sz="2400" b="0" i="0" u="none" strike="noStrike" kern="0" cap="none" spc="0" normalizeH="0" noProof="0" dirty="0" smtClean="0">
                <a:ln>
                  <a:noFill/>
                </a:ln>
                <a:solidFill>
                  <a:srgbClr val="002060"/>
                </a:solidFill>
                <a:effectLst/>
                <a:uLnTx/>
                <a:uFillTx/>
                <a:latin typeface="Arial" pitchFamily="34" charset="0"/>
                <a:ea typeface="+mj-ea"/>
                <a:cs typeface="Arial" pitchFamily="34" charset="0"/>
              </a:rPr>
              <a:t> trình đổi mới công nghệ thành phố</a:t>
            </a:r>
            <a:endParaRPr kumimoji="0" lang="en-US" sz="2400" b="0" i="0" u="none" strike="noStrike" kern="0" cap="none" spc="0" normalizeH="0" baseline="0" noProof="0" dirty="0">
              <a:ln>
                <a:noFill/>
              </a:ln>
              <a:solidFill>
                <a:srgbClr val="002060"/>
              </a:solidFill>
              <a:effectLst/>
              <a:uLnTx/>
              <a:uFillTx/>
              <a:latin typeface="Arial" pitchFamily="34" charset="0"/>
              <a:ea typeface="+mj-ea"/>
              <a:cs typeface="Arial" pitchFamily="34"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p:cNvPicPr>
            <a:picLocks noChangeAspect="1" noChangeArrowheads="1"/>
          </p:cNvPicPr>
          <p:nvPr/>
        </p:nvPicPr>
        <p:blipFill>
          <a:blip r:embed="rId2"/>
          <a:srcRect/>
          <a:stretch>
            <a:fillRect/>
          </a:stretch>
        </p:blipFill>
        <p:spPr bwMode="auto">
          <a:xfrm>
            <a:off x="8001000" y="0"/>
            <a:ext cx="1143000" cy="1066800"/>
          </a:xfrm>
          <a:prstGeom prst="rect">
            <a:avLst/>
          </a:prstGeom>
          <a:noFill/>
          <a:ln w="9525">
            <a:noFill/>
            <a:miter lim="800000"/>
            <a:headEnd/>
            <a:tailEnd/>
          </a:ln>
        </p:spPr>
      </p:pic>
      <p:pic>
        <p:nvPicPr>
          <p:cNvPr id="25603" name="Picture 5"/>
          <p:cNvPicPr>
            <a:picLocks noChangeAspect="1" noChangeArrowheads="1"/>
          </p:cNvPicPr>
          <p:nvPr/>
        </p:nvPicPr>
        <p:blipFill>
          <a:blip r:embed="rId3"/>
          <a:srcRect/>
          <a:stretch>
            <a:fillRect/>
          </a:stretch>
        </p:blipFill>
        <p:spPr bwMode="auto">
          <a:xfrm>
            <a:off x="9601200" y="0"/>
            <a:ext cx="1371600" cy="1535113"/>
          </a:xfrm>
          <a:prstGeom prst="rect">
            <a:avLst/>
          </a:prstGeom>
          <a:noFill/>
          <a:ln w="9525">
            <a:noFill/>
            <a:miter lim="800000"/>
            <a:headEnd/>
            <a:tailEnd/>
          </a:ln>
        </p:spPr>
      </p:pic>
      <p:sp>
        <p:nvSpPr>
          <p:cNvPr id="2" name="Content Placeholder 1"/>
          <p:cNvSpPr>
            <a:spLocks noGrp="1"/>
          </p:cNvSpPr>
          <p:nvPr>
            <p:ph idx="1"/>
          </p:nvPr>
        </p:nvSpPr>
        <p:spPr>
          <a:xfrm>
            <a:off x="234950" y="1066801"/>
            <a:ext cx="8658225" cy="5486400"/>
          </a:xfrm>
        </p:spPr>
        <p:txBody>
          <a:bodyPr/>
          <a:lstStyle/>
          <a:p>
            <a:pPr marL="0" indent="0">
              <a:lnSpc>
                <a:spcPct val="150000"/>
              </a:lnSpc>
              <a:buFont typeface="Wingdings" pitchFamily="2" charset="2"/>
              <a:buNone/>
              <a:defRPr/>
            </a:pPr>
            <a:r>
              <a:rPr lang="en-US" dirty="0" smtClean="0"/>
              <a:t>1/ </a:t>
            </a:r>
            <a:r>
              <a:rPr lang="en-US" b="1" dirty="0" smtClean="0"/>
              <a:t>UBND </a:t>
            </a:r>
            <a:r>
              <a:rPr lang="en-US" b="1" dirty="0" err="1" smtClean="0"/>
              <a:t>thành</a:t>
            </a:r>
            <a:r>
              <a:rPr lang="en-US" b="1" dirty="0" smtClean="0"/>
              <a:t> </a:t>
            </a:r>
            <a:r>
              <a:rPr lang="en-US" b="1" dirty="0" err="1" smtClean="0"/>
              <a:t>phố</a:t>
            </a:r>
            <a:r>
              <a:rPr lang="en-US" b="1" dirty="0" smtClean="0"/>
              <a:t> </a:t>
            </a:r>
            <a:r>
              <a:rPr lang="en-US" b="1" dirty="0" err="1" smtClean="0"/>
              <a:t>phê</a:t>
            </a:r>
            <a:r>
              <a:rPr lang="en-US" b="1" dirty="0" smtClean="0"/>
              <a:t> </a:t>
            </a:r>
            <a:r>
              <a:rPr lang="en-US" b="1" dirty="0" err="1" smtClean="0"/>
              <a:t>duyệt</a:t>
            </a:r>
            <a:r>
              <a:rPr lang="en-US" b="1" dirty="0" smtClean="0"/>
              <a:t> KH </a:t>
            </a:r>
            <a:r>
              <a:rPr lang="en-US" b="1" dirty="0" err="1" smtClean="0"/>
              <a:t>và</a:t>
            </a:r>
            <a:r>
              <a:rPr lang="en-US" b="1" dirty="0" smtClean="0"/>
              <a:t> </a:t>
            </a:r>
            <a:r>
              <a:rPr lang="en-US" b="1" dirty="0" err="1" smtClean="0"/>
              <a:t>danh</a:t>
            </a:r>
            <a:r>
              <a:rPr lang="en-US" b="1" dirty="0" smtClean="0"/>
              <a:t> </a:t>
            </a:r>
            <a:r>
              <a:rPr lang="en-US" b="1" dirty="0" err="1" smtClean="0"/>
              <a:t>sách</a:t>
            </a:r>
            <a:r>
              <a:rPr lang="en-US" b="1" dirty="0" smtClean="0"/>
              <a:t> DN </a:t>
            </a:r>
            <a:r>
              <a:rPr lang="en-US" b="1" dirty="0" err="1" smtClean="0"/>
              <a:t>được</a:t>
            </a:r>
            <a:r>
              <a:rPr lang="en-US" b="1" dirty="0" smtClean="0"/>
              <a:t> </a:t>
            </a:r>
            <a:r>
              <a:rPr lang="en-US" b="1" dirty="0" err="1" smtClean="0"/>
              <a:t>hỗ</a:t>
            </a:r>
            <a:r>
              <a:rPr lang="en-US" b="1" dirty="0" smtClean="0"/>
              <a:t> </a:t>
            </a:r>
            <a:r>
              <a:rPr lang="en-US" b="1" dirty="0" err="1" smtClean="0"/>
              <a:t>trợ</a:t>
            </a:r>
            <a:r>
              <a:rPr lang="en-US" b="1" dirty="0" smtClean="0"/>
              <a:t>:</a:t>
            </a:r>
          </a:p>
          <a:p>
            <a:pPr marL="0" indent="0">
              <a:lnSpc>
                <a:spcPct val="150000"/>
              </a:lnSpc>
              <a:spcBef>
                <a:spcPts val="0"/>
              </a:spcBef>
              <a:buFontTx/>
              <a:buChar char="-"/>
              <a:defRPr/>
            </a:pPr>
            <a:r>
              <a:rPr lang="en-US" dirty="0" smtClean="0"/>
              <a:t>DN </a:t>
            </a:r>
            <a:r>
              <a:rPr lang="en-US" dirty="0" err="1" smtClean="0"/>
              <a:t>đăng</a:t>
            </a:r>
            <a:r>
              <a:rPr lang="en-US" dirty="0" smtClean="0"/>
              <a:t> </a:t>
            </a:r>
            <a:r>
              <a:rPr lang="en-US" dirty="0" err="1" smtClean="0"/>
              <a:t>ký</a:t>
            </a:r>
            <a:r>
              <a:rPr lang="en-US" dirty="0" smtClean="0"/>
              <a:t> </a:t>
            </a:r>
            <a:r>
              <a:rPr lang="en-US" dirty="0" err="1" smtClean="0"/>
              <a:t>tham</a:t>
            </a:r>
            <a:r>
              <a:rPr lang="en-US" dirty="0" smtClean="0"/>
              <a:t> </a:t>
            </a:r>
            <a:r>
              <a:rPr lang="en-US" dirty="0" err="1" smtClean="0"/>
              <a:t>gia</a:t>
            </a:r>
            <a:r>
              <a:rPr lang="en-US" dirty="0" smtClean="0"/>
              <a:t> </a:t>
            </a:r>
            <a:r>
              <a:rPr lang="en-US" dirty="0" err="1" smtClean="0"/>
              <a:t>chương</a:t>
            </a:r>
            <a:r>
              <a:rPr lang="en-US" dirty="0" smtClean="0"/>
              <a:t> </a:t>
            </a:r>
            <a:r>
              <a:rPr lang="en-US" dirty="0" err="1" smtClean="0"/>
              <a:t>trình</a:t>
            </a:r>
            <a:r>
              <a:rPr lang="en-US" dirty="0" smtClean="0"/>
              <a:t>.</a:t>
            </a:r>
          </a:p>
          <a:p>
            <a:pPr marL="0" indent="0">
              <a:buFontTx/>
              <a:buChar char="-"/>
              <a:defRPr/>
            </a:pPr>
            <a:r>
              <a:rPr lang="en-US" dirty="0" err="1" smtClean="0"/>
              <a:t>Sở</a:t>
            </a:r>
            <a:r>
              <a:rPr lang="en-US" dirty="0" smtClean="0"/>
              <a:t> KHCN </a:t>
            </a:r>
            <a:r>
              <a:rPr lang="en-US" dirty="0" err="1" smtClean="0"/>
              <a:t>lựa</a:t>
            </a:r>
            <a:r>
              <a:rPr lang="en-US" dirty="0" smtClean="0"/>
              <a:t> </a:t>
            </a:r>
            <a:r>
              <a:rPr lang="en-US" dirty="0" err="1" smtClean="0"/>
              <a:t>chọn</a:t>
            </a:r>
            <a:r>
              <a:rPr lang="en-US" dirty="0" smtClean="0"/>
              <a:t> </a:t>
            </a:r>
            <a:r>
              <a:rPr lang="en-US" dirty="0" err="1" smtClean="0"/>
              <a:t>và</a:t>
            </a:r>
            <a:r>
              <a:rPr lang="en-US" dirty="0" smtClean="0"/>
              <a:t> </a:t>
            </a:r>
            <a:r>
              <a:rPr lang="en-US" dirty="0" err="1" smtClean="0"/>
              <a:t>trình</a:t>
            </a:r>
            <a:r>
              <a:rPr lang="en-US" dirty="0" smtClean="0"/>
              <a:t> UBND </a:t>
            </a:r>
            <a:r>
              <a:rPr lang="en-US" dirty="0" err="1" smtClean="0"/>
              <a:t>thành</a:t>
            </a:r>
            <a:r>
              <a:rPr lang="en-US" dirty="0" smtClean="0"/>
              <a:t> </a:t>
            </a:r>
            <a:r>
              <a:rPr lang="en-US" dirty="0" err="1" smtClean="0"/>
              <a:t>phố</a:t>
            </a:r>
            <a:r>
              <a:rPr lang="en-US" dirty="0" smtClean="0"/>
              <a:t> </a:t>
            </a:r>
          </a:p>
          <a:p>
            <a:pPr marL="0" indent="0">
              <a:buFontTx/>
              <a:buChar char="-"/>
              <a:defRPr/>
            </a:pPr>
            <a:r>
              <a:rPr lang="en-US" dirty="0" err="1" smtClean="0">
                <a:solidFill>
                  <a:srgbClr val="23387D"/>
                </a:solidFill>
              </a:rPr>
              <a:t>Thông</a:t>
            </a:r>
            <a:r>
              <a:rPr lang="en-US" dirty="0" smtClean="0">
                <a:solidFill>
                  <a:srgbClr val="23387D"/>
                </a:solidFill>
              </a:rPr>
              <a:t> </a:t>
            </a:r>
            <a:r>
              <a:rPr lang="en-US" dirty="0" err="1" smtClean="0">
                <a:solidFill>
                  <a:srgbClr val="23387D"/>
                </a:solidFill>
              </a:rPr>
              <a:t>báo</a:t>
            </a:r>
            <a:r>
              <a:rPr lang="en-US" dirty="0" smtClean="0">
                <a:solidFill>
                  <a:srgbClr val="23387D"/>
                </a:solidFill>
              </a:rPr>
              <a:t> DN </a:t>
            </a:r>
            <a:r>
              <a:rPr lang="en-US" dirty="0" err="1" smtClean="0">
                <a:solidFill>
                  <a:srgbClr val="23387D"/>
                </a:solidFill>
              </a:rPr>
              <a:t>triển</a:t>
            </a:r>
            <a:r>
              <a:rPr lang="en-US" dirty="0" smtClean="0">
                <a:solidFill>
                  <a:srgbClr val="23387D"/>
                </a:solidFill>
              </a:rPr>
              <a:t> </a:t>
            </a:r>
            <a:r>
              <a:rPr lang="en-US" dirty="0" err="1" smtClean="0">
                <a:solidFill>
                  <a:srgbClr val="23387D"/>
                </a:solidFill>
              </a:rPr>
              <a:t>khai</a:t>
            </a:r>
            <a:r>
              <a:rPr lang="en-US" dirty="0" smtClean="0">
                <a:solidFill>
                  <a:srgbClr val="23387D"/>
                </a:solidFill>
              </a:rPr>
              <a:t> </a:t>
            </a:r>
          </a:p>
          <a:p>
            <a:pPr marL="0" indent="0">
              <a:buNone/>
              <a:defRPr/>
            </a:pPr>
            <a:r>
              <a:rPr lang="en-US" i="1" dirty="0" smtClean="0"/>
              <a:t>2</a:t>
            </a:r>
            <a:r>
              <a:rPr lang="en-US" b="1" i="1" dirty="0" smtClean="0"/>
              <a:t>/ </a:t>
            </a:r>
            <a:r>
              <a:rPr lang="en-US" b="1" i="1" dirty="0" err="1" smtClean="0"/>
              <a:t>Khảo</a:t>
            </a:r>
            <a:r>
              <a:rPr lang="en-US" b="1" i="1" dirty="0" smtClean="0"/>
              <a:t> </a:t>
            </a:r>
            <a:r>
              <a:rPr lang="en-US" b="1" i="1" dirty="0" err="1" smtClean="0"/>
              <a:t>sát</a:t>
            </a:r>
            <a:r>
              <a:rPr lang="en-US" b="1" i="1" dirty="0" smtClean="0"/>
              <a:t>, </a:t>
            </a:r>
            <a:r>
              <a:rPr lang="en-US" b="1" i="1" dirty="0" err="1" smtClean="0"/>
              <a:t>thu</a:t>
            </a:r>
            <a:r>
              <a:rPr lang="en-US" b="1" i="1" dirty="0" smtClean="0"/>
              <a:t> </a:t>
            </a:r>
            <a:r>
              <a:rPr lang="en-US" b="1" i="1" dirty="0" err="1" smtClean="0"/>
              <a:t>thập</a:t>
            </a:r>
            <a:r>
              <a:rPr lang="en-US" b="1" i="1" dirty="0" smtClean="0"/>
              <a:t> </a:t>
            </a:r>
            <a:r>
              <a:rPr lang="en-US" b="1" i="1" dirty="0" err="1" smtClean="0"/>
              <a:t>số</a:t>
            </a:r>
            <a:r>
              <a:rPr lang="en-US" b="1" i="1" dirty="0" smtClean="0"/>
              <a:t> </a:t>
            </a:r>
            <a:r>
              <a:rPr lang="en-US" b="1" i="1" dirty="0" err="1" smtClean="0"/>
              <a:t>liệu</a:t>
            </a:r>
            <a:r>
              <a:rPr lang="en-US" b="1" i="1" dirty="0" smtClean="0"/>
              <a:t> </a:t>
            </a:r>
            <a:r>
              <a:rPr lang="en-US" b="1" i="1" dirty="0" err="1" smtClean="0"/>
              <a:t>tại</a:t>
            </a:r>
            <a:r>
              <a:rPr lang="en-US" b="1" i="1" dirty="0" smtClean="0"/>
              <a:t> DN</a:t>
            </a:r>
          </a:p>
          <a:p>
            <a:pPr marL="0" indent="0">
              <a:buNone/>
              <a:defRPr/>
            </a:pPr>
            <a:r>
              <a:rPr lang="en-US" b="1" i="1" dirty="0" smtClean="0"/>
              <a:t>- </a:t>
            </a:r>
            <a:r>
              <a:rPr lang="en-US" dirty="0" err="1" smtClean="0"/>
              <a:t>Gặp</a:t>
            </a:r>
            <a:r>
              <a:rPr lang="en-US" dirty="0" smtClean="0"/>
              <a:t> </a:t>
            </a:r>
            <a:r>
              <a:rPr lang="en-US" dirty="0" err="1" smtClean="0"/>
              <a:t>gỡ</a:t>
            </a:r>
            <a:r>
              <a:rPr lang="en-US" dirty="0" smtClean="0"/>
              <a:t> </a:t>
            </a:r>
            <a:r>
              <a:rPr lang="en-US" dirty="0" err="1" smtClean="0"/>
              <a:t>lãnh</a:t>
            </a:r>
            <a:r>
              <a:rPr lang="en-US" dirty="0" smtClean="0"/>
              <a:t> </a:t>
            </a:r>
            <a:r>
              <a:rPr lang="en-US" dirty="0" err="1" smtClean="0"/>
              <a:t>đạo</a:t>
            </a:r>
            <a:r>
              <a:rPr lang="en-US" dirty="0" smtClean="0"/>
              <a:t> DN.</a:t>
            </a:r>
          </a:p>
          <a:p>
            <a:pPr marL="0" indent="0">
              <a:buNone/>
              <a:defRPr/>
            </a:pPr>
            <a:r>
              <a:rPr lang="en-US" dirty="0" smtClean="0"/>
              <a:t>- Thu </a:t>
            </a:r>
            <a:r>
              <a:rPr lang="en-US" dirty="0" err="1" smtClean="0"/>
              <a:t>thập</a:t>
            </a:r>
            <a:r>
              <a:rPr lang="en-US" dirty="0" smtClean="0"/>
              <a:t> </a:t>
            </a:r>
            <a:r>
              <a:rPr lang="en-US" dirty="0" err="1" smtClean="0"/>
              <a:t>số</a:t>
            </a:r>
            <a:r>
              <a:rPr lang="en-US" dirty="0" smtClean="0"/>
              <a:t> </a:t>
            </a:r>
            <a:r>
              <a:rPr lang="en-US" dirty="0" err="1" smtClean="0"/>
              <a:t>liệu</a:t>
            </a:r>
            <a:r>
              <a:rPr lang="en-US" dirty="0" smtClean="0"/>
              <a:t> </a:t>
            </a:r>
            <a:r>
              <a:rPr lang="en-US" dirty="0" err="1" smtClean="0"/>
              <a:t>sản</a:t>
            </a:r>
            <a:r>
              <a:rPr lang="en-US" dirty="0" smtClean="0"/>
              <a:t> </a:t>
            </a:r>
            <a:r>
              <a:rPr lang="en-US" dirty="0" err="1" smtClean="0"/>
              <a:t>phẩm</a:t>
            </a:r>
            <a:r>
              <a:rPr lang="en-US" dirty="0" smtClean="0"/>
              <a:t>; CN, </a:t>
            </a:r>
            <a:r>
              <a:rPr lang="en-US" dirty="0" err="1" smtClean="0"/>
              <a:t>thiết</a:t>
            </a:r>
            <a:r>
              <a:rPr lang="en-US" dirty="0" smtClean="0"/>
              <a:t> </a:t>
            </a:r>
            <a:r>
              <a:rPr lang="en-US" dirty="0" err="1" smtClean="0"/>
              <a:t>bị</a:t>
            </a:r>
            <a:r>
              <a:rPr lang="en-US" dirty="0" smtClean="0"/>
              <a:t> </a:t>
            </a:r>
            <a:r>
              <a:rPr lang="en-US" dirty="0" err="1" smtClean="0"/>
              <a:t>tạo</a:t>
            </a:r>
            <a:r>
              <a:rPr lang="en-US" dirty="0" smtClean="0"/>
              <a:t> </a:t>
            </a:r>
            <a:r>
              <a:rPr lang="en-US" dirty="0" err="1" smtClean="0"/>
              <a:t>sản</a:t>
            </a:r>
            <a:r>
              <a:rPr lang="en-US" dirty="0" smtClean="0"/>
              <a:t> </a:t>
            </a:r>
            <a:r>
              <a:rPr lang="en-US" dirty="0" err="1" smtClean="0"/>
              <a:t>phẩm</a:t>
            </a:r>
            <a:r>
              <a:rPr lang="en-US" dirty="0" smtClean="0"/>
              <a:t>; </a:t>
            </a:r>
            <a:r>
              <a:rPr lang="en-US" dirty="0" err="1" smtClean="0"/>
              <a:t>nhân</a:t>
            </a:r>
            <a:r>
              <a:rPr lang="en-US" dirty="0" smtClean="0"/>
              <a:t> </a:t>
            </a:r>
            <a:r>
              <a:rPr lang="en-US" dirty="0" err="1" smtClean="0"/>
              <a:t>lực</a:t>
            </a:r>
            <a:r>
              <a:rPr lang="en-US" dirty="0" smtClean="0"/>
              <a:t>; </a:t>
            </a:r>
            <a:r>
              <a:rPr lang="en-US" dirty="0" err="1" smtClean="0"/>
              <a:t>tài</a:t>
            </a:r>
            <a:r>
              <a:rPr lang="en-US" dirty="0" smtClean="0"/>
              <a:t> </a:t>
            </a:r>
            <a:r>
              <a:rPr lang="en-US" dirty="0" err="1" smtClean="0"/>
              <a:t>chính</a:t>
            </a:r>
            <a:r>
              <a:rPr lang="en-US" dirty="0" smtClean="0"/>
              <a:t>.</a:t>
            </a:r>
            <a:endParaRPr lang="en-US" dirty="0"/>
          </a:p>
        </p:txBody>
      </p:sp>
      <p:sp>
        <p:nvSpPr>
          <p:cNvPr id="3" name="Rectangle 2"/>
          <p:cNvSpPr/>
          <p:nvPr/>
        </p:nvSpPr>
        <p:spPr>
          <a:xfrm>
            <a:off x="609600" y="381000"/>
            <a:ext cx="7429500" cy="430213"/>
          </a:xfrm>
          <a:prstGeom prst="rect">
            <a:avLst/>
          </a:prstGeom>
        </p:spPr>
        <p:txBody>
          <a:bodyPr>
            <a:spAutoFit/>
          </a:bodyPr>
          <a:lstStyle/>
          <a:p>
            <a:pPr>
              <a:defRPr/>
            </a:pPr>
            <a:r>
              <a:rPr lang="en-US" sz="2200" b="1" dirty="0" smtClean="0">
                <a:solidFill>
                  <a:srgbClr val="FFFF00"/>
                </a:solidFill>
                <a:latin typeface="+mj-lt"/>
              </a:rPr>
              <a:t>I/ </a:t>
            </a:r>
            <a:r>
              <a:rPr lang="vi-VN" sz="2200" b="1" dirty="0">
                <a:solidFill>
                  <a:srgbClr val="FFFF00"/>
                </a:solidFill>
                <a:latin typeface="+mj-lt"/>
              </a:rPr>
              <a:t>QUÁ TRÌNH TRIỂN KHAI </a:t>
            </a:r>
            <a:endParaRPr lang="en-US" sz="2200" b="1" dirty="0">
              <a:solidFill>
                <a:srgbClr val="FFFF00"/>
              </a:solidFill>
              <a:latin typeface="+mj-lt"/>
            </a:endParaRPr>
          </a:p>
        </p:txBody>
      </p:sp>
      <p:pic>
        <p:nvPicPr>
          <p:cNvPr id="7" name="Picture 4"/>
          <p:cNvPicPr>
            <a:picLocks noChangeAspect="1"/>
          </p:cNvPicPr>
          <p:nvPr/>
        </p:nvPicPr>
        <p:blipFill>
          <a:blip r:embed="rId4"/>
          <a:srcRect/>
          <a:stretch>
            <a:fillRect/>
          </a:stretch>
        </p:blipFill>
        <p:spPr bwMode="auto">
          <a:xfrm>
            <a:off x="6400800" y="0"/>
            <a:ext cx="2743200" cy="874713"/>
          </a:xfrm>
          <a:prstGeom prst="rect">
            <a:avLst/>
          </a:prstGeom>
          <a:noFill/>
          <a:ln w="9525">
            <a:noFill/>
            <a:miter lim="800000"/>
            <a:headEnd/>
            <a:tailEnd/>
          </a:ln>
        </p:spPr>
      </p:pic>
      <p:sp>
        <p:nvSpPr>
          <p:cNvPr id="8" name="Title 1"/>
          <p:cNvSpPr txBox="1">
            <a:spLocks/>
          </p:cNvSpPr>
          <p:nvPr/>
        </p:nvSpPr>
        <p:spPr bwMode="black">
          <a:xfrm>
            <a:off x="3124200" y="6294438"/>
            <a:ext cx="6019800" cy="56356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rmAutofit fontScale="97500"/>
          </a:bodyPr>
          <a:lstStyle/>
          <a:p>
            <a:pPr lvl="0" algn="ctr" fontAlgn="base">
              <a:spcBef>
                <a:spcPct val="0"/>
              </a:spcBef>
              <a:spcAft>
                <a:spcPct val="0"/>
              </a:spcAft>
            </a:pPr>
            <a:r>
              <a:rPr kumimoji="0" lang="en-US" sz="2400" b="0" i="0" u="none" strike="noStrike" kern="0" cap="none" spc="0" normalizeH="0" baseline="0" noProof="0" dirty="0" smtClean="0">
                <a:ln>
                  <a:noFill/>
                </a:ln>
                <a:solidFill>
                  <a:srgbClr val="002060"/>
                </a:solidFill>
                <a:effectLst/>
                <a:uLnTx/>
                <a:uFillTx/>
                <a:latin typeface="Arial" pitchFamily="34" charset="0"/>
                <a:ea typeface="+mj-ea"/>
                <a:cs typeface="Arial" pitchFamily="34" charset="0"/>
              </a:rPr>
              <a:t>Chương</a:t>
            </a:r>
            <a:r>
              <a:rPr kumimoji="0" lang="en-US" sz="2400" b="0" i="0" u="none" strike="noStrike" kern="0" cap="none" spc="0" normalizeH="0" noProof="0" dirty="0" smtClean="0">
                <a:ln>
                  <a:noFill/>
                </a:ln>
                <a:solidFill>
                  <a:srgbClr val="002060"/>
                </a:solidFill>
                <a:effectLst/>
                <a:uLnTx/>
                <a:uFillTx/>
                <a:latin typeface="Arial" pitchFamily="34" charset="0"/>
                <a:ea typeface="+mj-ea"/>
                <a:cs typeface="Arial" pitchFamily="34" charset="0"/>
              </a:rPr>
              <a:t> trình đổi mới công nghệ thành phố</a:t>
            </a:r>
            <a:endParaRPr kumimoji="0" lang="en-US" sz="2400" b="0" i="0" u="none" strike="noStrike" kern="0" cap="none" spc="0" normalizeH="0" baseline="0" noProof="0" dirty="0">
              <a:ln>
                <a:noFill/>
              </a:ln>
              <a:solidFill>
                <a:srgbClr val="002060"/>
              </a:solidFill>
              <a:effectLst/>
              <a:uLnTx/>
              <a:uFillTx/>
              <a:latin typeface="Arial" pitchFamily="34" charset="0"/>
              <a:ea typeface="+mj-ea"/>
              <a:cs typeface="Arial" pitchFamily="34"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228600" y="427038"/>
            <a:ext cx="5653088" cy="563562"/>
          </a:xfrm>
        </p:spPr>
        <p:txBody>
          <a:bodyPr/>
          <a:lstStyle/>
          <a:p>
            <a:r>
              <a:rPr lang="en-US" sz="2400" b="1" smtClean="0">
                <a:solidFill>
                  <a:srgbClr val="FFFF00"/>
                </a:solidFill>
                <a:latin typeface="Arial" charset="0"/>
                <a:cs typeface="Arial" charset="0"/>
              </a:rPr>
              <a:t>I/ </a:t>
            </a:r>
            <a:r>
              <a:rPr lang="vi-VN" sz="2400" b="1" smtClean="0">
                <a:solidFill>
                  <a:srgbClr val="FFFF00"/>
                </a:solidFill>
                <a:latin typeface="Arial" charset="0"/>
                <a:cs typeface="Arial" charset="0"/>
              </a:rPr>
              <a:t>QUÁ TRÌNH TRIỂN KHAI </a:t>
            </a:r>
            <a:r>
              <a:rPr lang="en-US" sz="2400" b="1" smtClean="0">
                <a:solidFill>
                  <a:srgbClr val="FFFF00"/>
                </a:solidFill>
                <a:latin typeface="Arial" charset="0"/>
                <a:cs typeface="Arial" charset="0"/>
              </a:rPr>
              <a:t/>
            </a:r>
            <a:br>
              <a:rPr lang="en-US" sz="2400" b="1" smtClean="0">
                <a:solidFill>
                  <a:srgbClr val="FFFF00"/>
                </a:solidFill>
                <a:latin typeface="Arial" charset="0"/>
                <a:cs typeface="Arial" charset="0"/>
              </a:rPr>
            </a:br>
            <a:endParaRPr lang="en-US" sz="2400" smtClean="0">
              <a:latin typeface="Arial" charset="0"/>
              <a:cs typeface="Arial" charset="0"/>
            </a:endParaRPr>
          </a:p>
        </p:txBody>
      </p:sp>
      <p:sp>
        <p:nvSpPr>
          <p:cNvPr id="3" name="Content Placeholder 2"/>
          <p:cNvSpPr>
            <a:spLocks noGrp="1"/>
          </p:cNvSpPr>
          <p:nvPr>
            <p:ph idx="1"/>
          </p:nvPr>
        </p:nvSpPr>
        <p:spPr>
          <a:xfrm>
            <a:off x="457200" y="1076325"/>
            <a:ext cx="8435975" cy="5248275"/>
          </a:xfrm>
        </p:spPr>
        <p:txBody>
          <a:bodyPr/>
          <a:lstStyle/>
          <a:p>
            <a:pPr marL="0" indent="0">
              <a:lnSpc>
                <a:spcPct val="150000"/>
              </a:lnSpc>
              <a:buFont typeface="Wingdings" pitchFamily="2" charset="2"/>
              <a:buNone/>
              <a:defRPr/>
            </a:pPr>
            <a:endParaRPr lang="en-US" b="1" dirty="0" smtClean="0"/>
          </a:p>
          <a:p>
            <a:pPr marL="0" indent="0">
              <a:buFont typeface="Wingdings" pitchFamily="2" charset="2"/>
              <a:buNone/>
              <a:defRPr/>
            </a:pPr>
            <a:r>
              <a:rPr lang="en-US" dirty="0" smtClean="0"/>
              <a:t>3/ </a:t>
            </a:r>
            <a:r>
              <a:rPr lang="en-US" b="1" dirty="0" err="1" smtClean="0"/>
              <a:t>Đánh</a:t>
            </a:r>
            <a:r>
              <a:rPr lang="en-US" b="1" dirty="0" smtClean="0"/>
              <a:t> </a:t>
            </a:r>
            <a:r>
              <a:rPr lang="en-US" b="1" dirty="0" err="1" smtClean="0"/>
              <a:t>giá</a:t>
            </a:r>
            <a:r>
              <a:rPr lang="en-US" b="1" dirty="0" smtClean="0"/>
              <a:t> </a:t>
            </a:r>
            <a:r>
              <a:rPr lang="en-US" b="1" dirty="0" err="1" smtClean="0"/>
              <a:t>trình</a:t>
            </a:r>
            <a:r>
              <a:rPr lang="en-US" b="1" dirty="0" smtClean="0"/>
              <a:t> </a:t>
            </a:r>
            <a:r>
              <a:rPr lang="en-US" b="1" dirty="0" err="1" smtClean="0"/>
              <a:t>độ</a:t>
            </a:r>
            <a:r>
              <a:rPr lang="en-US" b="1" dirty="0" smtClean="0"/>
              <a:t> </a:t>
            </a:r>
          </a:p>
          <a:p>
            <a:pPr marL="0" indent="0">
              <a:buFont typeface="Wingdings" pitchFamily="2" charset="2"/>
              <a:buNone/>
              <a:defRPr/>
            </a:pPr>
            <a:r>
              <a:rPr lang="en-US" b="1" dirty="0" err="1" smtClean="0"/>
              <a:t>công</a:t>
            </a:r>
            <a:r>
              <a:rPr lang="en-US" b="1" dirty="0" smtClean="0"/>
              <a:t> </a:t>
            </a:r>
            <a:r>
              <a:rPr lang="en-US" b="1" dirty="0" err="1" smtClean="0"/>
              <a:t>nghệ</a:t>
            </a:r>
            <a:r>
              <a:rPr lang="en-US" b="1" dirty="0" smtClean="0"/>
              <a:t> </a:t>
            </a:r>
            <a:r>
              <a:rPr lang="en-US" b="1" dirty="0" err="1" smtClean="0"/>
              <a:t>theo</a:t>
            </a:r>
            <a:r>
              <a:rPr lang="en-US" b="1" dirty="0" smtClean="0"/>
              <a:t> TT 04</a:t>
            </a:r>
          </a:p>
          <a:p>
            <a:pPr marL="0" indent="0">
              <a:buFont typeface="Wingdings" pitchFamily="2" charset="2"/>
              <a:buNone/>
              <a:defRPr/>
            </a:pPr>
            <a:endParaRPr lang="nl-NL" dirty="0" smtClean="0"/>
          </a:p>
          <a:p>
            <a:pPr marL="0" indent="0">
              <a:buFont typeface="Wingdings" pitchFamily="2" charset="2"/>
              <a:buNone/>
              <a:defRPr/>
            </a:pPr>
            <a:endParaRPr lang="nl-NL" dirty="0" smtClean="0"/>
          </a:p>
          <a:p>
            <a:pPr>
              <a:defRPr/>
            </a:pPr>
            <a:endParaRPr lang="en-US" dirty="0"/>
          </a:p>
        </p:txBody>
      </p:sp>
      <p:pic>
        <p:nvPicPr>
          <p:cNvPr id="26628" name="Picture 4"/>
          <p:cNvPicPr>
            <a:picLocks noChangeAspect="1" noChangeArrowheads="1"/>
          </p:cNvPicPr>
          <p:nvPr/>
        </p:nvPicPr>
        <p:blipFill>
          <a:blip r:embed="rId2"/>
          <a:srcRect l="46571" t="31909" r="32307" b="22717"/>
          <a:stretch>
            <a:fillRect/>
          </a:stretch>
        </p:blipFill>
        <p:spPr bwMode="auto">
          <a:xfrm>
            <a:off x="4800600" y="1524000"/>
            <a:ext cx="3532188" cy="4267200"/>
          </a:xfrm>
          <a:prstGeom prst="rect">
            <a:avLst/>
          </a:prstGeom>
          <a:noFill/>
          <a:ln w="9525">
            <a:noFill/>
            <a:miter lim="800000"/>
            <a:headEnd/>
            <a:tailEnd/>
          </a:ln>
        </p:spPr>
      </p:pic>
      <p:pic>
        <p:nvPicPr>
          <p:cNvPr id="26630" name="Picture 4" descr="http://images.gofreedownload.net/vector-cartoon-male-doctor-240621.jpg"/>
          <p:cNvPicPr>
            <a:picLocks noChangeAspect="1" noChangeArrowheads="1"/>
          </p:cNvPicPr>
          <p:nvPr/>
        </p:nvPicPr>
        <p:blipFill>
          <a:blip r:embed="rId3"/>
          <a:srcRect/>
          <a:stretch>
            <a:fillRect/>
          </a:stretch>
        </p:blipFill>
        <p:spPr bwMode="auto">
          <a:xfrm>
            <a:off x="1447800" y="3276600"/>
            <a:ext cx="1771650" cy="1981200"/>
          </a:xfrm>
          <a:prstGeom prst="rect">
            <a:avLst/>
          </a:prstGeom>
          <a:noFill/>
          <a:ln w="9525">
            <a:noFill/>
            <a:miter lim="800000"/>
            <a:headEnd/>
            <a:tailEnd/>
          </a:ln>
        </p:spPr>
      </p:pic>
      <p:pic>
        <p:nvPicPr>
          <p:cNvPr id="7" name="Picture 4"/>
          <p:cNvPicPr>
            <a:picLocks noChangeAspect="1"/>
          </p:cNvPicPr>
          <p:nvPr/>
        </p:nvPicPr>
        <p:blipFill>
          <a:blip r:embed="rId4"/>
          <a:srcRect/>
          <a:stretch>
            <a:fillRect/>
          </a:stretch>
        </p:blipFill>
        <p:spPr bwMode="auto">
          <a:xfrm>
            <a:off x="6400800" y="0"/>
            <a:ext cx="2743200" cy="874713"/>
          </a:xfrm>
          <a:prstGeom prst="rect">
            <a:avLst/>
          </a:prstGeom>
          <a:noFill/>
          <a:ln w="9525">
            <a:noFill/>
            <a:miter lim="800000"/>
            <a:headEnd/>
            <a:tailEnd/>
          </a:ln>
        </p:spPr>
      </p:pic>
      <p:sp>
        <p:nvSpPr>
          <p:cNvPr id="8" name="Title 1"/>
          <p:cNvSpPr txBox="1">
            <a:spLocks/>
          </p:cNvSpPr>
          <p:nvPr/>
        </p:nvSpPr>
        <p:spPr bwMode="black">
          <a:xfrm>
            <a:off x="3124200" y="6294438"/>
            <a:ext cx="6019800" cy="56356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rmAutofit fontScale="97500"/>
          </a:bodyPr>
          <a:lstStyle/>
          <a:p>
            <a:pPr lvl="0" algn="ctr" fontAlgn="base">
              <a:spcBef>
                <a:spcPct val="0"/>
              </a:spcBef>
              <a:spcAft>
                <a:spcPct val="0"/>
              </a:spcAft>
            </a:pPr>
            <a:r>
              <a:rPr kumimoji="0" lang="en-US" sz="2400" b="0" i="0" u="none" strike="noStrike" kern="0" cap="none" spc="0" normalizeH="0" baseline="0" noProof="0" dirty="0" smtClean="0">
                <a:ln>
                  <a:noFill/>
                </a:ln>
                <a:solidFill>
                  <a:srgbClr val="002060"/>
                </a:solidFill>
                <a:effectLst/>
                <a:uLnTx/>
                <a:uFillTx/>
                <a:latin typeface="Arial" pitchFamily="34" charset="0"/>
                <a:ea typeface="+mj-ea"/>
                <a:cs typeface="Arial" pitchFamily="34" charset="0"/>
              </a:rPr>
              <a:t>Chương</a:t>
            </a:r>
            <a:r>
              <a:rPr kumimoji="0" lang="en-US" sz="2400" b="0" i="0" u="none" strike="noStrike" kern="0" cap="none" spc="0" normalizeH="0" noProof="0" dirty="0" smtClean="0">
                <a:ln>
                  <a:noFill/>
                </a:ln>
                <a:solidFill>
                  <a:srgbClr val="002060"/>
                </a:solidFill>
                <a:effectLst/>
                <a:uLnTx/>
                <a:uFillTx/>
                <a:latin typeface="Arial" pitchFamily="34" charset="0"/>
                <a:ea typeface="+mj-ea"/>
                <a:cs typeface="Arial" pitchFamily="34" charset="0"/>
              </a:rPr>
              <a:t> trình đổi mới công nghệ thành phố</a:t>
            </a:r>
            <a:endParaRPr kumimoji="0" lang="en-US" sz="2400" b="0" i="0" u="none" strike="noStrike" kern="0" cap="none" spc="0" normalizeH="0" baseline="0" noProof="0" dirty="0">
              <a:ln>
                <a:noFill/>
              </a:ln>
              <a:solidFill>
                <a:srgbClr val="002060"/>
              </a:solidFill>
              <a:effectLst/>
              <a:uLnTx/>
              <a:uFillTx/>
              <a:latin typeface="Arial" pitchFamily="34" charset="0"/>
              <a:ea typeface="+mj-ea"/>
              <a:cs typeface="Arial" pitchFamily="34"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914400" y="457200"/>
            <a:ext cx="7162800" cy="563563"/>
          </a:xfrm>
        </p:spPr>
        <p:txBody>
          <a:bodyPr/>
          <a:lstStyle/>
          <a:p>
            <a:r>
              <a:rPr lang="en-US" sz="2400" b="1" dirty="0" smtClean="0">
                <a:solidFill>
                  <a:srgbClr val="FFFF00"/>
                </a:solidFill>
                <a:latin typeface="Arial" charset="0"/>
                <a:cs typeface="Arial" charset="0"/>
              </a:rPr>
              <a:t>I/ </a:t>
            </a:r>
            <a:r>
              <a:rPr lang="vi-VN" sz="2400" b="1" dirty="0" smtClean="0">
                <a:solidFill>
                  <a:srgbClr val="FFFF00"/>
                </a:solidFill>
                <a:latin typeface="Arial" charset="0"/>
                <a:cs typeface="Arial" charset="0"/>
              </a:rPr>
              <a:t>QUÁ TRÌNH TRIỂN KHAI </a:t>
            </a:r>
            <a:r>
              <a:rPr lang="en-US" sz="2400" b="1" dirty="0" smtClean="0">
                <a:solidFill>
                  <a:srgbClr val="FFFF00"/>
                </a:solidFill>
                <a:latin typeface="Arial" charset="0"/>
                <a:cs typeface="Arial" charset="0"/>
              </a:rPr>
              <a:t/>
            </a:r>
            <a:br>
              <a:rPr lang="en-US" sz="2400" b="1" dirty="0" smtClean="0">
                <a:solidFill>
                  <a:srgbClr val="FFFF00"/>
                </a:solidFill>
                <a:latin typeface="Arial" charset="0"/>
                <a:cs typeface="Arial" charset="0"/>
              </a:rPr>
            </a:br>
            <a:endParaRPr lang="en-US" sz="2400" dirty="0" smtClean="0">
              <a:latin typeface="Arial" charset="0"/>
              <a:cs typeface="Arial" charset="0"/>
            </a:endParaRPr>
          </a:p>
        </p:txBody>
      </p:sp>
      <p:sp>
        <p:nvSpPr>
          <p:cNvPr id="27651" name="Content Placeholder 2"/>
          <p:cNvSpPr>
            <a:spLocks noGrp="1"/>
          </p:cNvSpPr>
          <p:nvPr>
            <p:ph idx="1"/>
          </p:nvPr>
        </p:nvSpPr>
        <p:spPr>
          <a:xfrm>
            <a:off x="381000" y="1447800"/>
            <a:ext cx="8505825" cy="4867275"/>
          </a:xfrm>
        </p:spPr>
        <p:txBody>
          <a:bodyPr/>
          <a:lstStyle/>
          <a:p>
            <a:pPr>
              <a:buFont typeface="Wingdings" pitchFamily="2" charset="2"/>
              <a:buNone/>
            </a:pPr>
            <a:r>
              <a:rPr lang="nl-NL" dirty="0" smtClean="0">
                <a:latin typeface="Arial" charset="0"/>
                <a:cs typeface="Arial" charset="0"/>
              </a:rPr>
              <a:t>4/ </a:t>
            </a:r>
            <a:r>
              <a:rPr lang="nl-NL" b="1" dirty="0" smtClean="0">
                <a:latin typeface="Arial" charset="0"/>
                <a:cs typeface="Arial" charset="0"/>
              </a:rPr>
              <a:t>Phân tích hiệu quả kinh doanh, năng lực tài chính DN</a:t>
            </a:r>
          </a:p>
          <a:p>
            <a:pPr>
              <a:buFontTx/>
              <a:buChar char="-"/>
            </a:pPr>
            <a:r>
              <a:rPr lang="en-US" i="1" dirty="0" err="1" smtClean="0">
                <a:latin typeface="Arial" charset="0"/>
                <a:cs typeface="Arial" charset="0"/>
              </a:rPr>
              <a:t>Tổng</a:t>
            </a:r>
            <a:r>
              <a:rPr lang="en-US" i="1" dirty="0" smtClean="0">
                <a:latin typeface="Arial" charset="0"/>
                <a:cs typeface="Arial" charset="0"/>
              </a:rPr>
              <a:t> </a:t>
            </a:r>
            <a:r>
              <a:rPr lang="en-US" i="1" dirty="0" err="1" smtClean="0">
                <a:latin typeface="Arial" charset="0"/>
                <a:cs typeface="Arial" charset="0"/>
              </a:rPr>
              <a:t>tài</a:t>
            </a:r>
            <a:r>
              <a:rPr lang="en-US" i="1" dirty="0" smtClean="0">
                <a:latin typeface="Arial" charset="0"/>
                <a:cs typeface="Arial" charset="0"/>
              </a:rPr>
              <a:t> </a:t>
            </a:r>
            <a:r>
              <a:rPr lang="en-US" i="1" dirty="0" err="1" smtClean="0">
                <a:latin typeface="Arial" charset="0"/>
                <a:cs typeface="Arial" charset="0"/>
              </a:rPr>
              <a:t>sản</a:t>
            </a:r>
            <a:r>
              <a:rPr lang="en-US" i="1" dirty="0" smtClean="0">
                <a:latin typeface="Arial" charset="0"/>
                <a:cs typeface="Arial" charset="0"/>
              </a:rPr>
              <a:t> </a:t>
            </a:r>
          </a:p>
          <a:p>
            <a:pPr>
              <a:buFontTx/>
              <a:buChar char="-"/>
            </a:pPr>
            <a:r>
              <a:rPr lang="en-US" i="1" dirty="0" err="1" smtClean="0">
                <a:latin typeface="Arial" charset="0"/>
                <a:cs typeface="Arial" charset="0"/>
              </a:rPr>
              <a:t>Doanh</a:t>
            </a:r>
            <a:r>
              <a:rPr lang="en-US" i="1" dirty="0" smtClean="0">
                <a:latin typeface="Arial" charset="0"/>
                <a:cs typeface="Arial" charset="0"/>
              </a:rPr>
              <a:t> </a:t>
            </a:r>
            <a:r>
              <a:rPr lang="en-US" i="1" dirty="0" err="1" smtClean="0">
                <a:latin typeface="Arial" charset="0"/>
                <a:cs typeface="Arial" charset="0"/>
              </a:rPr>
              <a:t>thu</a:t>
            </a:r>
            <a:r>
              <a:rPr lang="en-US" i="1" dirty="0" smtClean="0">
                <a:latin typeface="Arial" charset="0"/>
                <a:cs typeface="Arial" charset="0"/>
              </a:rPr>
              <a:t>, </a:t>
            </a:r>
          </a:p>
          <a:p>
            <a:pPr>
              <a:buFontTx/>
              <a:buChar char="-"/>
            </a:pPr>
            <a:r>
              <a:rPr lang="en-US" i="1" dirty="0" err="1" smtClean="0">
                <a:latin typeface="Arial" charset="0"/>
                <a:cs typeface="Arial" charset="0"/>
              </a:rPr>
              <a:t>Lợi</a:t>
            </a:r>
            <a:r>
              <a:rPr lang="en-US" i="1" dirty="0" smtClean="0">
                <a:latin typeface="Arial" charset="0"/>
                <a:cs typeface="Arial" charset="0"/>
              </a:rPr>
              <a:t> </a:t>
            </a:r>
            <a:r>
              <a:rPr lang="en-US" i="1" dirty="0" err="1" smtClean="0">
                <a:latin typeface="Arial" charset="0"/>
                <a:cs typeface="Arial" charset="0"/>
              </a:rPr>
              <a:t>nhuận</a:t>
            </a:r>
            <a:r>
              <a:rPr lang="en-US" i="1" dirty="0" smtClean="0">
                <a:latin typeface="Arial" charset="0"/>
                <a:cs typeface="Arial" charset="0"/>
              </a:rPr>
              <a:t>, </a:t>
            </a:r>
          </a:p>
          <a:p>
            <a:pPr>
              <a:buFontTx/>
              <a:buChar char="-"/>
            </a:pPr>
            <a:r>
              <a:rPr lang="en-US" i="1" dirty="0" err="1" smtClean="0">
                <a:latin typeface="Arial" charset="0"/>
                <a:cs typeface="Arial" charset="0"/>
              </a:rPr>
              <a:t>Khả</a:t>
            </a:r>
            <a:r>
              <a:rPr lang="en-US" i="1" dirty="0" smtClean="0">
                <a:latin typeface="Arial" charset="0"/>
                <a:cs typeface="Arial" charset="0"/>
              </a:rPr>
              <a:t> </a:t>
            </a:r>
            <a:r>
              <a:rPr lang="en-US" i="1" dirty="0" err="1" smtClean="0">
                <a:latin typeface="Arial" charset="0"/>
                <a:cs typeface="Arial" charset="0"/>
              </a:rPr>
              <a:t>năng</a:t>
            </a:r>
            <a:r>
              <a:rPr lang="en-US" i="1" dirty="0" smtClean="0">
                <a:latin typeface="Arial" charset="0"/>
                <a:cs typeface="Arial" charset="0"/>
              </a:rPr>
              <a:t> </a:t>
            </a:r>
            <a:r>
              <a:rPr lang="en-US" i="1" dirty="0" err="1" smtClean="0">
                <a:latin typeface="Arial" charset="0"/>
                <a:cs typeface="Arial" charset="0"/>
              </a:rPr>
              <a:t>sinh</a:t>
            </a:r>
            <a:r>
              <a:rPr lang="en-US" i="1" dirty="0" smtClean="0">
                <a:latin typeface="Arial" charset="0"/>
                <a:cs typeface="Arial" charset="0"/>
              </a:rPr>
              <a:t> </a:t>
            </a:r>
            <a:r>
              <a:rPr lang="en-US" i="1" dirty="0" err="1" smtClean="0">
                <a:latin typeface="Arial" charset="0"/>
                <a:cs typeface="Arial" charset="0"/>
              </a:rPr>
              <a:t>lời</a:t>
            </a:r>
            <a:r>
              <a:rPr lang="en-US" i="1" dirty="0" smtClean="0">
                <a:latin typeface="Arial" charset="0"/>
                <a:cs typeface="Arial" charset="0"/>
              </a:rPr>
              <a:t>, </a:t>
            </a:r>
          </a:p>
          <a:p>
            <a:pPr>
              <a:buFontTx/>
              <a:buChar char="-"/>
            </a:pPr>
            <a:r>
              <a:rPr lang="en-US" i="1" dirty="0" err="1" smtClean="0">
                <a:latin typeface="Arial" charset="0"/>
                <a:cs typeface="Arial" charset="0"/>
              </a:rPr>
              <a:t>Tỉ</a:t>
            </a:r>
            <a:r>
              <a:rPr lang="en-US" i="1" dirty="0" smtClean="0">
                <a:latin typeface="Arial" charset="0"/>
                <a:cs typeface="Arial" charset="0"/>
              </a:rPr>
              <a:t> </a:t>
            </a:r>
            <a:r>
              <a:rPr lang="en-US" i="1" dirty="0" err="1" smtClean="0">
                <a:latin typeface="Arial" charset="0"/>
                <a:cs typeface="Arial" charset="0"/>
              </a:rPr>
              <a:t>lệ</a:t>
            </a:r>
            <a:r>
              <a:rPr lang="en-US" i="1" dirty="0" smtClean="0">
                <a:latin typeface="Arial" charset="0"/>
                <a:cs typeface="Arial" charset="0"/>
              </a:rPr>
              <a:t> </a:t>
            </a:r>
            <a:r>
              <a:rPr lang="en-US" i="1" dirty="0" err="1" smtClean="0">
                <a:latin typeface="Arial" charset="0"/>
                <a:cs typeface="Arial" charset="0"/>
              </a:rPr>
              <a:t>vốn</a:t>
            </a:r>
            <a:r>
              <a:rPr lang="en-US" i="1" dirty="0" smtClean="0">
                <a:latin typeface="Arial" charset="0"/>
                <a:cs typeface="Arial" charset="0"/>
              </a:rPr>
              <a:t> </a:t>
            </a:r>
            <a:r>
              <a:rPr lang="en-US" i="1" dirty="0" err="1" smtClean="0">
                <a:latin typeface="Arial" charset="0"/>
                <a:cs typeface="Arial" charset="0"/>
              </a:rPr>
              <a:t>vay</a:t>
            </a:r>
            <a:r>
              <a:rPr lang="en-US" i="1" dirty="0" smtClean="0">
                <a:latin typeface="Arial" charset="0"/>
                <a:cs typeface="Arial" charset="0"/>
              </a:rPr>
              <a:t>…</a:t>
            </a:r>
          </a:p>
          <a:p>
            <a:pPr>
              <a:buFont typeface="Wingdings" pitchFamily="2" charset="2"/>
              <a:buNone/>
            </a:pPr>
            <a:endParaRPr lang="en-US" dirty="0" smtClean="0">
              <a:latin typeface="Arial" charset="0"/>
              <a:cs typeface="Arial" charset="0"/>
            </a:endParaRPr>
          </a:p>
        </p:txBody>
      </p:sp>
      <p:pic>
        <p:nvPicPr>
          <p:cNvPr id="27652" name="Picture 4" descr="http://images.gofreedownload.net/vector-cartoon-male-doctor-240621.jpg"/>
          <p:cNvPicPr>
            <a:picLocks noChangeAspect="1" noChangeArrowheads="1"/>
          </p:cNvPicPr>
          <p:nvPr/>
        </p:nvPicPr>
        <p:blipFill>
          <a:blip r:embed="rId2"/>
          <a:srcRect/>
          <a:stretch>
            <a:fillRect/>
          </a:stretch>
        </p:blipFill>
        <p:spPr bwMode="auto">
          <a:xfrm>
            <a:off x="5715000" y="3276600"/>
            <a:ext cx="2743200" cy="3068638"/>
          </a:xfrm>
          <a:prstGeom prst="rect">
            <a:avLst/>
          </a:prstGeom>
          <a:noFill/>
          <a:ln w="9525">
            <a:noFill/>
            <a:miter lim="800000"/>
            <a:headEnd/>
            <a:tailEnd/>
          </a:ln>
        </p:spPr>
      </p:pic>
      <p:pic>
        <p:nvPicPr>
          <p:cNvPr id="27654" name="Picture 13"/>
          <p:cNvPicPr>
            <a:picLocks noChangeAspect="1"/>
          </p:cNvPicPr>
          <p:nvPr/>
        </p:nvPicPr>
        <p:blipFill>
          <a:blip r:embed="rId3"/>
          <a:srcRect/>
          <a:stretch>
            <a:fillRect/>
          </a:stretch>
        </p:blipFill>
        <p:spPr bwMode="auto">
          <a:xfrm>
            <a:off x="7467600" y="4800600"/>
            <a:ext cx="533400" cy="169863"/>
          </a:xfrm>
          <a:prstGeom prst="rect">
            <a:avLst/>
          </a:prstGeom>
          <a:noFill/>
          <a:ln w="9525">
            <a:noFill/>
            <a:miter lim="800000"/>
            <a:headEnd/>
            <a:tailEnd/>
          </a:ln>
        </p:spPr>
      </p:pic>
      <p:pic>
        <p:nvPicPr>
          <p:cNvPr id="7" name="Picture 4"/>
          <p:cNvPicPr>
            <a:picLocks noChangeAspect="1"/>
          </p:cNvPicPr>
          <p:nvPr/>
        </p:nvPicPr>
        <p:blipFill>
          <a:blip r:embed="rId4"/>
          <a:srcRect/>
          <a:stretch>
            <a:fillRect/>
          </a:stretch>
        </p:blipFill>
        <p:spPr bwMode="auto">
          <a:xfrm>
            <a:off x="6400800" y="0"/>
            <a:ext cx="2743200" cy="874713"/>
          </a:xfrm>
          <a:prstGeom prst="rect">
            <a:avLst/>
          </a:prstGeom>
          <a:noFill/>
          <a:ln w="9525">
            <a:noFill/>
            <a:miter lim="800000"/>
            <a:headEnd/>
            <a:tailEnd/>
          </a:ln>
        </p:spPr>
      </p:pic>
      <p:sp>
        <p:nvSpPr>
          <p:cNvPr id="8" name="Title 1"/>
          <p:cNvSpPr txBox="1">
            <a:spLocks/>
          </p:cNvSpPr>
          <p:nvPr/>
        </p:nvSpPr>
        <p:spPr bwMode="black">
          <a:xfrm>
            <a:off x="3124200" y="6294438"/>
            <a:ext cx="6019800" cy="56356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rmAutofit fontScale="97500"/>
          </a:bodyPr>
          <a:lstStyle/>
          <a:p>
            <a:pPr lvl="0" algn="ctr" fontAlgn="base">
              <a:spcBef>
                <a:spcPct val="0"/>
              </a:spcBef>
              <a:spcAft>
                <a:spcPct val="0"/>
              </a:spcAft>
            </a:pPr>
            <a:r>
              <a:rPr kumimoji="0" lang="en-US" sz="2400" b="0" i="0" u="none" strike="noStrike" kern="0" cap="none" spc="0" normalizeH="0" baseline="0" noProof="0" dirty="0" smtClean="0">
                <a:ln>
                  <a:noFill/>
                </a:ln>
                <a:solidFill>
                  <a:srgbClr val="002060"/>
                </a:solidFill>
                <a:effectLst/>
                <a:uLnTx/>
                <a:uFillTx/>
                <a:latin typeface="Arial" pitchFamily="34" charset="0"/>
                <a:ea typeface="+mj-ea"/>
                <a:cs typeface="Arial" pitchFamily="34" charset="0"/>
              </a:rPr>
              <a:t>Chương</a:t>
            </a:r>
            <a:r>
              <a:rPr kumimoji="0" lang="en-US" sz="2400" b="0" i="0" u="none" strike="noStrike" kern="0" cap="none" spc="0" normalizeH="0" noProof="0" dirty="0" smtClean="0">
                <a:ln>
                  <a:noFill/>
                </a:ln>
                <a:solidFill>
                  <a:srgbClr val="002060"/>
                </a:solidFill>
                <a:effectLst/>
                <a:uLnTx/>
                <a:uFillTx/>
                <a:latin typeface="Arial" pitchFamily="34" charset="0"/>
                <a:ea typeface="+mj-ea"/>
                <a:cs typeface="Arial" pitchFamily="34" charset="0"/>
              </a:rPr>
              <a:t> trình đổi mới công nghệ thành phố</a:t>
            </a:r>
            <a:endParaRPr kumimoji="0" lang="en-US" sz="2400" b="0" i="0" u="none" strike="noStrike" kern="0" cap="none" spc="0" normalizeH="0" baseline="0" noProof="0" dirty="0">
              <a:ln>
                <a:noFill/>
              </a:ln>
              <a:solidFill>
                <a:srgbClr val="002060"/>
              </a:solidFill>
              <a:effectLst/>
              <a:uLnTx/>
              <a:uFillTx/>
              <a:latin typeface="Arial" pitchFamily="34" charset="0"/>
              <a:ea typeface="+mj-ea"/>
              <a:cs typeface="Arial" pitchFamily="34"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p:cNvPicPr>
            <a:picLocks noChangeAspect="1" noChangeArrowheads="1"/>
          </p:cNvPicPr>
          <p:nvPr/>
        </p:nvPicPr>
        <p:blipFill>
          <a:blip r:embed="rId2"/>
          <a:srcRect/>
          <a:stretch>
            <a:fillRect/>
          </a:stretch>
        </p:blipFill>
        <p:spPr bwMode="auto">
          <a:xfrm>
            <a:off x="8001000" y="0"/>
            <a:ext cx="1143000" cy="1066800"/>
          </a:xfrm>
          <a:prstGeom prst="rect">
            <a:avLst/>
          </a:prstGeom>
          <a:noFill/>
          <a:ln w="9525">
            <a:noFill/>
            <a:miter lim="800000"/>
            <a:headEnd/>
            <a:tailEnd/>
          </a:ln>
        </p:spPr>
      </p:pic>
      <p:pic>
        <p:nvPicPr>
          <p:cNvPr id="28675" name="Picture 5"/>
          <p:cNvPicPr>
            <a:picLocks noChangeAspect="1" noChangeArrowheads="1"/>
          </p:cNvPicPr>
          <p:nvPr/>
        </p:nvPicPr>
        <p:blipFill>
          <a:blip r:embed="rId3"/>
          <a:srcRect/>
          <a:stretch>
            <a:fillRect/>
          </a:stretch>
        </p:blipFill>
        <p:spPr bwMode="auto">
          <a:xfrm>
            <a:off x="9601200" y="0"/>
            <a:ext cx="1371600" cy="1535113"/>
          </a:xfrm>
          <a:prstGeom prst="rect">
            <a:avLst/>
          </a:prstGeom>
          <a:noFill/>
          <a:ln w="9525">
            <a:noFill/>
            <a:miter lim="800000"/>
            <a:headEnd/>
            <a:tailEnd/>
          </a:ln>
        </p:spPr>
      </p:pic>
      <p:sp>
        <p:nvSpPr>
          <p:cNvPr id="28677" name="Content Placeholder 1"/>
          <p:cNvSpPr>
            <a:spLocks noGrp="1"/>
          </p:cNvSpPr>
          <p:nvPr>
            <p:ph idx="1"/>
          </p:nvPr>
        </p:nvSpPr>
        <p:spPr>
          <a:xfrm>
            <a:off x="485775" y="1371600"/>
            <a:ext cx="8658225" cy="4876800"/>
          </a:xfrm>
        </p:spPr>
        <p:txBody>
          <a:bodyPr/>
          <a:lstStyle/>
          <a:p>
            <a:pPr marL="0" indent="0">
              <a:lnSpc>
                <a:spcPct val="150000"/>
              </a:lnSpc>
              <a:buFont typeface="Wingdings" pitchFamily="2" charset="2"/>
              <a:buNone/>
            </a:pPr>
            <a:r>
              <a:rPr lang="en-US" sz="2400" b="1" dirty="0" smtClean="0">
                <a:latin typeface="Arial" charset="0"/>
                <a:cs typeface="Arial" charset="0"/>
              </a:rPr>
              <a:t>5/ </a:t>
            </a:r>
            <a:r>
              <a:rPr lang="vi-VN" sz="2400" b="1" dirty="0" smtClean="0">
                <a:latin typeface="Arial" charset="0"/>
                <a:cs typeface="Arial" charset="0"/>
              </a:rPr>
              <a:t>Phân tích đánh giá sản phẩm, thị trường, đối thủ</a:t>
            </a:r>
            <a:endParaRPr lang="nl-NL" sz="2400" b="1" dirty="0" smtClean="0">
              <a:latin typeface="Arial" charset="0"/>
              <a:cs typeface="Arial" charset="0"/>
            </a:endParaRPr>
          </a:p>
          <a:p>
            <a:pPr marL="0" indent="0">
              <a:lnSpc>
                <a:spcPct val="150000"/>
              </a:lnSpc>
              <a:buFont typeface="Wingdings" pitchFamily="2" charset="2"/>
              <a:buNone/>
            </a:pPr>
            <a:r>
              <a:rPr lang="nl-NL" sz="2400" b="1" dirty="0" smtClean="0">
                <a:latin typeface="Arial" charset="0"/>
                <a:cs typeface="Arial" charset="0"/>
              </a:rPr>
              <a:t>-</a:t>
            </a:r>
            <a:r>
              <a:rPr lang="nl-NL" sz="2400" dirty="0" smtClean="0">
                <a:latin typeface="Arial" charset="0"/>
                <a:cs typeface="Arial" charset="0"/>
              </a:rPr>
              <a:t>Thị phần, đối thủ...</a:t>
            </a:r>
          </a:p>
          <a:p>
            <a:pPr marL="0" indent="0">
              <a:lnSpc>
                <a:spcPct val="150000"/>
              </a:lnSpc>
              <a:buFont typeface="Wingdings" pitchFamily="2" charset="2"/>
              <a:buNone/>
            </a:pPr>
            <a:r>
              <a:rPr lang="nl-NL" sz="2400" dirty="0" smtClean="0">
                <a:latin typeface="Arial" charset="0"/>
                <a:cs typeface="Arial" charset="0"/>
              </a:rPr>
              <a:t>-Xu hướng thị trường</a:t>
            </a:r>
          </a:p>
          <a:p>
            <a:pPr marL="0" indent="0">
              <a:lnSpc>
                <a:spcPct val="150000"/>
              </a:lnSpc>
              <a:buFont typeface="Wingdings" pitchFamily="2" charset="2"/>
              <a:buNone/>
            </a:pPr>
            <a:r>
              <a:rPr lang="nl-NL" sz="2400" b="1" dirty="0" smtClean="0">
                <a:latin typeface="Arial" charset="0"/>
                <a:cs typeface="Arial" charset="0"/>
              </a:rPr>
              <a:t>6/ Đánh giá nội bộ trong nhóm chuyên gia</a:t>
            </a:r>
          </a:p>
          <a:p>
            <a:pPr marL="0" indent="0">
              <a:lnSpc>
                <a:spcPct val="150000"/>
              </a:lnSpc>
              <a:buFont typeface="Wingdings" pitchFamily="2" charset="2"/>
              <a:buNone/>
            </a:pPr>
            <a:r>
              <a:rPr lang="nl-NL" sz="2400" dirty="0" smtClean="0">
                <a:latin typeface="Arial" charset="0"/>
                <a:cs typeface="Arial" charset="0"/>
              </a:rPr>
              <a:t> Phân tích điểm mạnh, điểm yếu, cơ hội, thách thức</a:t>
            </a:r>
          </a:p>
          <a:p>
            <a:pPr marL="0" indent="0">
              <a:buFont typeface="Wingdings" pitchFamily="2" charset="2"/>
              <a:buNone/>
            </a:pPr>
            <a:r>
              <a:rPr lang="nl-NL" sz="2400" b="1" dirty="0" smtClean="0">
                <a:latin typeface="Arial" charset="0"/>
                <a:cs typeface="Arial" charset="0"/>
              </a:rPr>
              <a:t>7/ Trao đổi kết quả đánh giá  hiện trạng với doanh nghiệp và tiếp nhận phản hồi</a:t>
            </a:r>
          </a:p>
          <a:p>
            <a:pPr marL="0" indent="0">
              <a:lnSpc>
                <a:spcPct val="150000"/>
              </a:lnSpc>
              <a:buFont typeface="Wingdings" pitchFamily="2" charset="2"/>
              <a:buNone/>
            </a:pPr>
            <a:endParaRPr lang="nl-NL" sz="2400" b="1" dirty="0" smtClean="0">
              <a:latin typeface="Arial" charset="0"/>
              <a:cs typeface="Arial" charset="0"/>
            </a:endParaRPr>
          </a:p>
        </p:txBody>
      </p:sp>
      <p:sp>
        <p:nvSpPr>
          <p:cNvPr id="28678" name="Rectangle 2"/>
          <p:cNvSpPr>
            <a:spLocks noChangeArrowheads="1"/>
          </p:cNvSpPr>
          <p:nvPr/>
        </p:nvSpPr>
        <p:spPr bwMode="auto">
          <a:xfrm>
            <a:off x="609600" y="381000"/>
            <a:ext cx="7429500" cy="430213"/>
          </a:xfrm>
          <a:prstGeom prst="rect">
            <a:avLst/>
          </a:prstGeom>
          <a:noFill/>
          <a:ln w="9525">
            <a:noFill/>
            <a:miter lim="800000"/>
            <a:headEnd/>
            <a:tailEnd/>
          </a:ln>
        </p:spPr>
        <p:txBody>
          <a:bodyPr>
            <a:spAutoFit/>
          </a:bodyPr>
          <a:lstStyle/>
          <a:p>
            <a:r>
              <a:rPr lang="en-US" sz="2200" b="1" dirty="0" smtClean="0">
                <a:solidFill>
                  <a:srgbClr val="FFFF00"/>
                </a:solidFill>
              </a:rPr>
              <a:t>I/ </a:t>
            </a:r>
            <a:r>
              <a:rPr lang="vi-VN" sz="2200" b="1" dirty="0">
                <a:solidFill>
                  <a:srgbClr val="FFFF00"/>
                </a:solidFill>
              </a:rPr>
              <a:t>QUÁ TRÌNH TRIỂN KHAI </a:t>
            </a:r>
            <a:endParaRPr lang="en-US" sz="2200" b="1" dirty="0">
              <a:solidFill>
                <a:srgbClr val="FFFF00"/>
              </a:solidFill>
            </a:endParaRPr>
          </a:p>
        </p:txBody>
      </p:sp>
      <p:pic>
        <p:nvPicPr>
          <p:cNvPr id="7" name="Picture 4"/>
          <p:cNvPicPr>
            <a:picLocks noChangeAspect="1"/>
          </p:cNvPicPr>
          <p:nvPr/>
        </p:nvPicPr>
        <p:blipFill>
          <a:blip r:embed="rId4"/>
          <a:srcRect/>
          <a:stretch>
            <a:fillRect/>
          </a:stretch>
        </p:blipFill>
        <p:spPr bwMode="auto">
          <a:xfrm>
            <a:off x="6400800" y="0"/>
            <a:ext cx="2743200" cy="874713"/>
          </a:xfrm>
          <a:prstGeom prst="rect">
            <a:avLst/>
          </a:prstGeom>
          <a:noFill/>
          <a:ln w="9525">
            <a:noFill/>
            <a:miter lim="800000"/>
            <a:headEnd/>
            <a:tailEnd/>
          </a:ln>
        </p:spPr>
      </p:pic>
      <p:sp>
        <p:nvSpPr>
          <p:cNvPr id="8" name="Title 1"/>
          <p:cNvSpPr txBox="1">
            <a:spLocks/>
          </p:cNvSpPr>
          <p:nvPr/>
        </p:nvSpPr>
        <p:spPr bwMode="black">
          <a:xfrm>
            <a:off x="3124200" y="6294438"/>
            <a:ext cx="6019800" cy="56356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rmAutofit fontScale="97500"/>
          </a:bodyPr>
          <a:lstStyle/>
          <a:p>
            <a:pPr lvl="0" algn="ctr" fontAlgn="base">
              <a:spcBef>
                <a:spcPct val="0"/>
              </a:spcBef>
              <a:spcAft>
                <a:spcPct val="0"/>
              </a:spcAft>
            </a:pPr>
            <a:r>
              <a:rPr kumimoji="0" lang="en-US" sz="2400" b="0" i="0" u="none" strike="noStrike" kern="0" cap="none" spc="0" normalizeH="0" baseline="0" noProof="0" dirty="0" smtClean="0">
                <a:ln>
                  <a:noFill/>
                </a:ln>
                <a:solidFill>
                  <a:srgbClr val="002060"/>
                </a:solidFill>
                <a:effectLst/>
                <a:uLnTx/>
                <a:uFillTx/>
                <a:latin typeface="Arial" pitchFamily="34" charset="0"/>
                <a:ea typeface="+mj-ea"/>
                <a:cs typeface="Arial" pitchFamily="34" charset="0"/>
              </a:rPr>
              <a:t>Chương</a:t>
            </a:r>
            <a:r>
              <a:rPr kumimoji="0" lang="en-US" sz="2400" b="0" i="0" u="none" strike="noStrike" kern="0" cap="none" spc="0" normalizeH="0" noProof="0" dirty="0" smtClean="0">
                <a:ln>
                  <a:noFill/>
                </a:ln>
                <a:solidFill>
                  <a:srgbClr val="002060"/>
                </a:solidFill>
                <a:effectLst/>
                <a:uLnTx/>
                <a:uFillTx/>
                <a:latin typeface="Arial" pitchFamily="34" charset="0"/>
                <a:ea typeface="+mj-ea"/>
                <a:cs typeface="Arial" pitchFamily="34" charset="0"/>
              </a:rPr>
              <a:t> trình đổi mới công nghệ thành phố</a:t>
            </a:r>
            <a:endParaRPr kumimoji="0" lang="en-US" sz="2400" b="0" i="0" u="none" strike="noStrike" kern="0" cap="none" spc="0" normalizeH="0" baseline="0" noProof="0" dirty="0">
              <a:ln>
                <a:noFill/>
              </a:ln>
              <a:solidFill>
                <a:srgbClr val="002060"/>
              </a:solidFill>
              <a:effectLst/>
              <a:uLnTx/>
              <a:uFillTx/>
              <a:latin typeface="Arial" pitchFamily="34" charset="0"/>
              <a:ea typeface="+mj-ea"/>
              <a:cs typeface="Arial"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34950" y="2057400"/>
            <a:ext cx="8658225" cy="4267200"/>
          </a:xfrm>
        </p:spPr>
        <p:txBody>
          <a:bodyPr/>
          <a:lstStyle/>
          <a:p>
            <a:pPr marL="742950" indent="-742950" algn="ctr">
              <a:buNone/>
            </a:pPr>
            <a:r>
              <a:rPr lang="en-US" sz="4400" b="1" dirty="0" smtClean="0"/>
              <a:t>A. </a:t>
            </a:r>
            <a:r>
              <a:rPr lang="vi-VN" sz="4400" b="1" dirty="0" smtClean="0"/>
              <a:t>Quỹ</a:t>
            </a:r>
            <a:r>
              <a:rPr lang="en-US" sz="4400" b="1" dirty="0" smtClean="0"/>
              <a:t> </a:t>
            </a:r>
            <a:r>
              <a:rPr lang="vi-VN" sz="4400" b="1" dirty="0" smtClean="0"/>
              <a:t>đổi</a:t>
            </a:r>
            <a:r>
              <a:rPr lang="en-US" sz="4400" b="1" dirty="0" smtClean="0"/>
              <a:t> </a:t>
            </a:r>
            <a:r>
              <a:rPr lang="vi-VN" sz="4400" b="1" dirty="0" smtClean="0"/>
              <a:t>mới</a:t>
            </a:r>
            <a:r>
              <a:rPr lang="en-US" sz="4400" b="1" dirty="0" smtClean="0"/>
              <a:t> </a:t>
            </a:r>
            <a:r>
              <a:rPr lang="vi-VN" sz="4400" b="1" dirty="0" smtClean="0"/>
              <a:t>công</a:t>
            </a:r>
            <a:r>
              <a:rPr lang="en-US" sz="4400" b="1" dirty="0" smtClean="0"/>
              <a:t> </a:t>
            </a:r>
            <a:r>
              <a:rPr lang="vi-VN" sz="4400" b="1" dirty="0" smtClean="0"/>
              <a:t>nghệ</a:t>
            </a:r>
            <a:r>
              <a:rPr lang="en-US" sz="4400" b="1" dirty="0" smtClean="0"/>
              <a:t> </a:t>
            </a:r>
          </a:p>
          <a:p>
            <a:pPr marL="742950" indent="-742950" algn="ctr">
              <a:buNone/>
            </a:pPr>
            <a:r>
              <a:rPr lang="vi-VN" sz="4400" b="1" dirty="0" smtClean="0"/>
              <a:t>quốc</a:t>
            </a:r>
            <a:r>
              <a:rPr lang="en-US" sz="4400" b="1" dirty="0" smtClean="0"/>
              <a:t> </a:t>
            </a:r>
            <a:r>
              <a:rPr lang="vi-VN" sz="4400" b="1" dirty="0" smtClean="0"/>
              <a:t>gia</a:t>
            </a:r>
            <a:endParaRPr lang="en-US" sz="4400" b="1" dirty="0"/>
          </a:p>
        </p:txBody>
      </p:sp>
      <p:pic>
        <p:nvPicPr>
          <p:cNvPr id="4" name="Picture 4"/>
          <p:cNvPicPr>
            <a:picLocks noChangeAspect="1"/>
          </p:cNvPicPr>
          <p:nvPr/>
        </p:nvPicPr>
        <p:blipFill>
          <a:blip r:embed="rId2"/>
          <a:srcRect/>
          <a:stretch>
            <a:fillRect/>
          </a:stretch>
        </p:blipFill>
        <p:spPr bwMode="auto">
          <a:xfrm>
            <a:off x="6400800" y="0"/>
            <a:ext cx="2743200" cy="874713"/>
          </a:xfrm>
          <a:prstGeom prst="rect">
            <a:avLst/>
          </a:prstGeom>
          <a:noFill/>
          <a:ln w="9525">
            <a:noFill/>
            <a:miter lim="800000"/>
            <a:headEnd/>
            <a:tailEnd/>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p:cNvPicPr>
            <a:picLocks noChangeAspect="1" noChangeArrowheads="1"/>
          </p:cNvPicPr>
          <p:nvPr/>
        </p:nvPicPr>
        <p:blipFill>
          <a:blip r:embed="rId2"/>
          <a:srcRect/>
          <a:stretch>
            <a:fillRect/>
          </a:stretch>
        </p:blipFill>
        <p:spPr bwMode="auto">
          <a:xfrm>
            <a:off x="8001000" y="0"/>
            <a:ext cx="1143000" cy="1066800"/>
          </a:xfrm>
          <a:prstGeom prst="rect">
            <a:avLst/>
          </a:prstGeom>
          <a:noFill/>
          <a:ln w="9525">
            <a:noFill/>
            <a:miter lim="800000"/>
            <a:headEnd/>
            <a:tailEnd/>
          </a:ln>
        </p:spPr>
      </p:pic>
      <p:pic>
        <p:nvPicPr>
          <p:cNvPr id="29699" name="Picture 5"/>
          <p:cNvPicPr>
            <a:picLocks noChangeAspect="1" noChangeArrowheads="1"/>
          </p:cNvPicPr>
          <p:nvPr/>
        </p:nvPicPr>
        <p:blipFill>
          <a:blip r:embed="rId3"/>
          <a:srcRect/>
          <a:stretch>
            <a:fillRect/>
          </a:stretch>
        </p:blipFill>
        <p:spPr bwMode="auto">
          <a:xfrm>
            <a:off x="9601200" y="0"/>
            <a:ext cx="1371600" cy="1535113"/>
          </a:xfrm>
          <a:prstGeom prst="rect">
            <a:avLst/>
          </a:prstGeom>
          <a:noFill/>
          <a:ln w="9525">
            <a:noFill/>
            <a:miter lim="800000"/>
            <a:headEnd/>
            <a:tailEnd/>
          </a:ln>
        </p:spPr>
      </p:pic>
      <p:sp>
        <p:nvSpPr>
          <p:cNvPr id="3" name="Rectangle 2"/>
          <p:cNvSpPr/>
          <p:nvPr/>
        </p:nvSpPr>
        <p:spPr>
          <a:xfrm>
            <a:off x="609600" y="381000"/>
            <a:ext cx="7429500" cy="430213"/>
          </a:xfrm>
          <a:prstGeom prst="rect">
            <a:avLst/>
          </a:prstGeom>
        </p:spPr>
        <p:txBody>
          <a:bodyPr>
            <a:spAutoFit/>
          </a:bodyPr>
          <a:lstStyle/>
          <a:p>
            <a:pPr>
              <a:defRPr/>
            </a:pPr>
            <a:r>
              <a:rPr lang="en-US" sz="2200" b="1" dirty="0" smtClean="0">
                <a:solidFill>
                  <a:srgbClr val="FFFF00"/>
                </a:solidFill>
                <a:latin typeface="+mj-lt"/>
              </a:rPr>
              <a:t>I/ </a:t>
            </a:r>
            <a:r>
              <a:rPr lang="vi-VN" sz="2200" b="1" dirty="0">
                <a:solidFill>
                  <a:srgbClr val="FFFF00"/>
                </a:solidFill>
                <a:latin typeface="+mj-lt"/>
              </a:rPr>
              <a:t>QUÁ TRÌNH TRIỂN KHAI </a:t>
            </a:r>
            <a:endParaRPr lang="en-US" sz="2200" b="1" dirty="0">
              <a:solidFill>
                <a:srgbClr val="FFFF00"/>
              </a:solidFill>
              <a:latin typeface="+mj-lt"/>
            </a:endParaRPr>
          </a:p>
        </p:txBody>
      </p:sp>
      <p:sp>
        <p:nvSpPr>
          <p:cNvPr id="29702" name="Rectangle 6"/>
          <p:cNvSpPr>
            <a:spLocks noChangeArrowheads="1"/>
          </p:cNvSpPr>
          <p:nvPr/>
        </p:nvSpPr>
        <p:spPr bwMode="auto">
          <a:xfrm>
            <a:off x="533400" y="1219200"/>
            <a:ext cx="8229600" cy="4108817"/>
          </a:xfrm>
          <a:prstGeom prst="rect">
            <a:avLst/>
          </a:prstGeom>
          <a:noFill/>
          <a:ln w="9525">
            <a:noFill/>
            <a:miter lim="800000"/>
            <a:headEnd/>
            <a:tailEnd/>
          </a:ln>
        </p:spPr>
        <p:txBody>
          <a:bodyPr>
            <a:spAutoFit/>
          </a:bodyPr>
          <a:lstStyle/>
          <a:p>
            <a:pPr>
              <a:lnSpc>
                <a:spcPct val="150000"/>
              </a:lnSpc>
              <a:buFont typeface="Wingdings" pitchFamily="2" charset="2"/>
              <a:buNone/>
            </a:pPr>
            <a:r>
              <a:rPr lang="nl-NL" b="1" dirty="0" smtClean="0"/>
              <a:t>8/ </a:t>
            </a:r>
            <a:r>
              <a:rPr lang="nl-NL" b="1" dirty="0"/>
              <a:t>Xây dựng lộ trình đổi mới công nghệ</a:t>
            </a:r>
          </a:p>
          <a:p>
            <a:pPr>
              <a:lnSpc>
                <a:spcPct val="150000"/>
              </a:lnSpc>
            </a:pPr>
            <a:r>
              <a:rPr lang="nl-NL" dirty="0" smtClean="0"/>
              <a:t>*Điều kiện cơ </a:t>
            </a:r>
            <a:r>
              <a:rPr lang="nl-NL" dirty="0"/>
              <a:t>sở vật chất, nguồn tài chính, nhân lực</a:t>
            </a:r>
          </a:p>
          <a:p>
            <a:pPr>
              <a:lnSpc>
                <a:spcPct val="150000"/>
              </a:lnSpc>
            </a:pPr>
            <a:r>
              <a:rPr lang="nl-NL" dirty="0" smtClean="0"/>
              <a:t>* Lựa chọn phương án ĐMCN tối ưu: </a:t>
            </a:r>
          </a:p>
          <a:p>
            <a:pPr>
              <a:lnSpc>
                <a:spcPct val="150000"/>
              </a:lnSpc>
            </a:pPr>
            <a:r>
              <a:rPr lang="nl-NL" dirty="0" smtClean="0"/>
              <a:t>-Nghiên </a:t>
            </a:r>
            <a:r>
              <a:rPr lang="nl-NL" dirty="0"/>
              <a:t>cứu triển </a:t>
            </a:r>
            <a:r>
              <a:rPr lang="nl-NL" dirty="0" smtClean="0"/>
              <a:t>khai</a:t>
            </a:r>
          </a:p>
          <a:p>
            <a:pPr>
              <a:lnSpc>
                <a:spcPct val="150000"/>
              </a:lnSpc>
              <a:buFontTx/>
              <a:buChar char="-"/>
            </a:pPr>
            <a:r>
              <a:rPr lang="nl-NL" dirty="0"/>
              <a:t>Hiện đại hóa trang thiết bị</a:t>
            </a:r>
          </a:p>
          <a:p>
            <a:pPr>
              <a:lnSpc>
                <a:spcPct val="150000"/>
              </a:lnSpc>
              <a:buFontTx/>
              <a:buChar char="-"/>
            </a:pPr>
            <a:r>
              <a:rPr lang="nl-NL" dirty="0" smtClean="0"/>
              <a:t>Đào </a:t>
            </a:r>
            <a:r>
              <a:rPr lang="nl-NL" dirty="0"/>
              <a:t>tạo nhân lực</a:t>
            </a:r>
          </a:p>
          <a:p>
            <a:pPr>
              <a:lnSpc>
                <a:spcPct val="150000"/>
              </a:lnSpc>
              <a:buFontTx/>
              <a:buChar char="-"/>
            </a:pPr>
            <a:r>
              <a:rPr lang="nl-NL" dirty="0"/>
              <a:t>Phương án tài chính</a:t>
            </a:r>
          </a:p>
          <a:p>
            <a:pPr>
              <a:lnSpc>
                <a:spcPct val="150000"/>
              </a:lnSpc>
              <a:buFontTx/>
              <a:buChar char="-"/>
            </a:pPr>
            <a:r>
              <a:rPr lang="nl-NL" dirty="0"/>
              <a:t>Tính chi phí hiệu quả</a:t>
            </a:r>
          </a:p>
          <a:p>
            <a:pPr>
              <a:lnSpc>
                <a:spcPct val="150000"/>
              </a:lnSpc>
              <a:buFontTx/>
              <a:buChar char="-"/>
            </a:pPr>
            <a:r>
              <a:rPr lang="nl-NL" dirty="0"/>
              <a:t>Kế hoạch thực hiện</a:t>
            </a:r>
            <a:endParaRPr lang="en-US" dirty="0"/>
          </a:p>
          <a:p>
            <a:pPr>
              <a:buFont typeface="Arial" charset="0"/>
              <a:buChar char="•"/>
            </a:pPr>
            <a:endParaRPr lang="en-US" b="1" dirty="0"/>
          </a:p>
        </p:txBody>
      </p:sp>
      <p:pic>
        <p:nvPicPr>
          <p:cNvPr id="29703" name="Picture 2" descr="http://www2.vietbao.vn/images/viet1/vi-tinh/10883732-sokhamchuabenh-copy-to.jpg"/>
          <p:cNvPicPr>
            <a:picLocks noChangeAspect="1" noChangeArrowheads="1"/>
          </p:cNvPicPr>
          <p:nvPr/>
        </p:nvPicPr>
        <p:blipFill>
          <a:blip r:embed="rId4"/>
          <a:srcRect/>
          <a:stretch>
            <a:fillRect/>
          </a:stretch>
        </p:blipFill>
        <p:spPr bwMode="auto">
          <a:xfrm>
            <a:off x="5867400" y="1981200"/>
            <a:ext cx="2819400" cy="1828800"/>
          </a:xfrm>
          <a:prstGeom prst="rect">
            <a:avLst/>
          </a:prstGeom>
          <a:noFill/>
          <a:ln w="9525">
            <a:noFill/>
            <a:miter lim="800000"/>
            <a:headEnd/>
            <a:tailEnd/>
          </a:ln>
        </p:spPr>
      </p:pic>
      <p:pic>
        <p:nvPicPr>
          <p:cNvPr id="8" name="Picture 4"/>
          <p:cNvPicPr>
            <a:picLocks noChangeAspect="1"/>
          </p:cNvPicPr>
          <p:nvPr/>
        </p:nvPicPr>
        <p:blipFill>
          <a:blip r:embed="rId5"/>
          <a:srcRect/>
          <a:stretch>
            <a:fillRect/>
          </a:stretch>
        </p:blipFill>
        <p:spPr bwMode="auto">
          <a:xfrm>
            <a:off x="6400800" y="0"/>
            <a:ext cx="2743200" cy="874713"/>
          </a:xfrm>
          <a:prstGeom prst="rect">
            <a:avLst/>
          </a:prstGeom>
          <a:noFill/>
          <a:ln w="9525">
            <a:noFill/>
            <a:miter lim="800000"/>
            <a:headEnd/>
            <a:tailEnd/>
          </a:ln>
        </p:spPr>
      </p:pic>
      <p:sp>
        <p:nvSpPr>
          <p:cNvPr id="10" name="Title 1"/>
          <p:cNvSpPr txBox="1">
            <a:spLocks/>
          </p:cNvSpPr>
          <p:nvPr/>
        </p:nvSpPr>
        <p:spPr bwMode="black">
          <a:xfrm>
            <a:off x="3124200" y="6294438"/>
            <a:ext cx="6019800" cy="56356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rmAutofit fontScale="97500"/>
          </a:bodyPr>
          <a:lstStyle/>
          <a:p>
            <a:pPr lvl="0" algn="ctr" fontAlgn="base">
              <a:spcBef>
                <a:spcPct val="0"/>
              </a:spcBef>
              <a:spcAft>
                <a:spcPct val="0"/>
              </a:spcAft>
            </a:pPr>
            <a:r>
              <a:rPr kumimoji="0" lang="en-US" sz="2400" b="0" i="0" u="none" strike="noStrike" kern="0" cap="none" spc="0" normalizeH="0" baseline="0" noProof="0" dirty="0" smtClean="0">
                <a:ln>
                  <a:noFill/>
                </a:ln>
                <a:solidFill>
                  <a:srgbClr val="002060"/>
                </a:solidFill>
                <a:effectLst/>
                <a:uLnTx/>
                <a:uFillTx/>
                <a:latin typeface="Arial" pitchFamily="34" charset="0"/>
                <a:ea typeface="+mj-ea"/>
                <a:cs typeface="Arial" pitchFamily="34" charset="0"/>
              </a:rPr>
              <a:t>Chương</a:t>
            </a:r>
            <a:r>
              <a:rPr kumimoji="0" lang="en-US" sz="2400" b="0" i="0" u="none" strike="noStrike" kern="0" cap="none" spc="0" normalizeH="0" noProof="0" dirty="0" smtClean="0">
                <a:ln>
                  <a:noFill/>
                </a:ln>
                <a:solidFill>
                  <a:srgbClr val="002060"/>
                </a:solidFill>
                <a:effectLst/>
                <a:uLnTx/>
                <a:uFillTx/>
                <a:latin typeface="Arial" pitchFamily="34" charset="0"/>
                <a:ea typeface="+mj-ea"/>
                <a:cs typeface="Arial" pitchFamily="34" charset="0"/>
              </a:rPr>
              <a:t> trình đổi mới công nghệ thành phố</a:t>
            </a:r>
            <a:endParaRPr kumimoji="0" lang="en-US" sz="2400" b="0" i="0" u="none" strike="noStrike" kern="0" cap="none" spc="0" normalizeH="0" baseline="0" noProof="0" dirty="0">
              <a:ln>
                <a:noFill/>
              </a:ln>
              <a:solidFill>
                <a:srgbClr val="002060"/>
              </a:solidFill>
              <a:effectLst/>
              <a:uLnTx/>
              <a:uFillTx/>
              <a:latin typeface="Arial" pitchFamily="34" charset="0"/>
              <a:ea typeface="+mj-ea"/>
              <a:cs typeface="Arial" pitchFamily="34"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p:cNvPicPr>
            <a:picLocks noChangeAspect="1" noChangeArrowheads="1"/>
          </p:cNvPicPr>
          <p:nvPr/>
        </p:nvPicPr>
        <p:blipFill>
          <a:blip r:embed="rId2"/>
          <a:srcRect/>
          <a:stretch>
            <a:fillRect/>
          </a:stretch>
        </p:blipFill>
        <p:spPr bwMode="auto">
          <a:xfrm>
            <a:off x="8001000" y="0"/>
            <a:ext cx="1143000" cy="1066800"/>
          </a:xfrm>
          <a:prstGeom prst="rect">
            <a:avLst/>
          </a:prstGeom>
          <a:noFill/>
          <a:ln w="9525">
            <a:noFill/>
            <a:miter lim="800000"/>
            <a:headEnd/>
            <a:tailEnd/>
          </a:ln>
        </p:spPr>
      </p:pic>
      <p:sp>
        <p:nvSpPr>
          <p:cNvPr id="2" name="Content Placeholder 1"/>
          <p:cNvSpPr>
            <a:spLocks noGrp="1"/>
          </p:cNvSpPr>
          <p:nvPr>
            <p:ph idx="1"/>
          </p:nvPr>
        </p:nvSpPr>
        <p:spPr>
          <a:xfrm>
            <a:off x="457200" y="1076325"/>
            <a:ext cx="8435975" cy="5248275"/>
          </a:xfrm>
        </p:spPr>
        <p:txBody>
          <a:bodyPr/>
          <a:lstStyle/>
          <a:p>
            <a:pPr marL="0" indent="0">
              <a:buFont typeface="Wingdings" pitchFamily="2" charset="2"/>
              <a:buNone/>
              <a:defRPr/>
            </a:pPr>
            <a:r>
              <a:rPr lang="vi-VN" b="1" dirty="0" smtClean="0">
                <a:solidFill>
                  <a:srgbClr val="FF0066"/>
                </a:solidFill>
              </a:rPr>
              <a:t>05</a:t>
            </a:r>
            <a:r>
              <a:rPr lang="vi-VN" b="1" dirty="0" smtClean="0"/>
              <a:t> </a:t>
            </a:r>
            <a:r>
              <a:rPr lang="vi-VN" b="1" dirty="0" smtClean="0">
                <a:solidFill>
                  <a:srgbClr val="FF0066"/>
                </a:solidFill>
              </a:rPr>
              <a:t>năm doanh nghiệp tham gia xây dựng lộ trình ĐMCN</a:t>
            </a:r>
            <a:r>
              <a:rPr lang="en-US" b="1" dirty="0" smtClean="0">
                <a:solidFill>
                  <a:srgbClr val="FF0066"/>
                </a:solidFill>
              </a:rPr>
              <a:t> </a:t>
            </a:r>
            <a:r>
              <a:rPr lang="en-US" b="1" dirty="0" err="1" smtClean="0">
                <a:solidFill>
                  <a:srgbClr val="FF0066"/>
                </a:solidFill>
              </a:rPr>
              <a:t>năm</a:t>
            </a:r>
            <a:r>
              <a:rPr lang="en-US" b="1" dirty="0" smtClean="0">
                <a:solidFill>
                  <a:srgbClr val="FF0066"/>
                </a:solidFill>
              </a:rPr>
              <a:t> 2014</a:t>
            </a:r>
          </a:p>
          <a:p>
            <a:pPr marL="514350" indent="-514350">
              <a:lnSpc>
                <a:spcPct val="200000"/>
              </a:lnSpc>
              <a:buFont typeface="+mj-lt"/>
              <a:buAutoNum type="arabicPeriod"/>
              <a:defRPr/>
            </a:pPr>
            <a:r>
              <a:rPr lang="nl-NL" sz="2400" dirty="0"/>
              <a:t>Công ty Cổ phần Sơn Hải </a:t>
            </a:r>
            <a:r>
              <a:rPr lang="nl-NL" sz="2400" dirty="0" smtClean="0"/>
              <a:t>Phòng</a:t>
            </a:r>
          </a:p>
          <a:p>
            <a:pPr marL="514350" indent="-514350">
              <a:lnSpc>
                <a:spcPct val="200000"/>
              </a:lnSpc>
              <a:buFont typeface="+mj-lt"/>
              <a:buAutoNum type="arabicPeriod"/>
              <a:defRPr/>
            </a:pPr>
            <a:r>
              <a:rPr lang="en-US" sz="2400" dirty="0" err="1"/>
              <a:t>Công</a:t>
            </a:r>
            <a:r>
              <a:rPr lang="en-US" sz="2400" dirty="0"/>
              <a:t> </a:t>
            </a:r>
            <a:r>
              <a:rPr lang="en-US" sz="2400" dirty="0" err="1"/>
              <a:t>ty</a:t>
            </a:r>
            <a:r>
              <a:rPr lang="en-US" sz="2400" dirty="0"/>
              <a:t> </a:t>
            </a:r>
            <a:r>
              <a:rPr lang="en-US" sz="2400" dirty="0" err="1"/>
              <a:t>Cổ</a:t>
            </a:r>
            <a:r>
              <a:rPr lang="en-US" sz="2400" dirty="0"/>
              <a:t> </a:t>
            </a:r>
            <a:r>
              <a:rPr lang="en-US" sz="2400" dirty="0" err="1"/>
              <a:t>phần</a:t>
            </a:r>
            <a:r>
              <a:rPr lang="en-US" sz="2400" dirty="0"/>
              <a:t> </a:t>
            </a:r>
            <a:r>
              <a:rPr lang="en-US" sz="2400" dirty="0" err="1" smtClean="0"/>
              <a:t>Nhựa</a:t>
            </a:r>
            <a:r>
              <a:rPr lang="en-US" sz="2400" dirty="0" smtClean="0"/>
              <a:t> </a:t>
            </a:r>
            <a:r>
              <a:rPr lang="en-US" sz="2400" dirty="0" err="1"/>
              <a:t>thiếu</a:t>
            </a:r>
            <a:r>
              <a:rPr lang="en-US" sz="2400" dirty="0"/>
              <a:t> </a:t>
            </a:r>
            <a:r>
              <a:rPr lang="en-US" sz="2400" dirty="0" err="1"/>
              <a:t>niên</a:t>
            </a:r>
            <a:r>
              <a:rPr lang="en-US" sz="2400" dirty="0"/>
              <a:t> </a:t>
            </a:r>
            <a:r>
              <a:rPr lang="en-US" sz="2400" dirty="0" err="1"/>
              <a:t>tiền</a:t>
            </a:r>
            <a:r>
              <a:rPr lang="en-US" sz="2400" dirty="0"/>
              <a:t> </a:t>
            </a:r>
            <a:r>
              <a:rPr lang="en-US" sz="2400" dirty="0" err="1" smtClean="0"/>
              <a:t>phong</a:t>
            </a:r>
            <a:endParaRPr lang="en-US" sz="2400" dirty="0" smtClean="0"/>
          </a:p>
          <a:p>
            <a:pPr marL="514350" indent="-514350">
              <a:lnSpc>
                <a:spcPct val="200000"/>
              </a:lnSpc>
              <a:buFont typeface="+mj-lt"/>
              <a:buAutoNum type="arabicPeriod"/>
              <a:defRPr/>
            </a:pPr>
            <a:r>
              <a:rPr lang="nl-NL" sz="2400" dirty="0"/>
              <a:t>Công ty Cổ phần Cơ khí và VLXD Thanh </a:t>
            </a:r>
            <a:r>
              <a:rPr lang="nl-NL" sz="2400" dirty="0" smtClean="0"/>
              <a:t>Phúc</a:t>
            </a:r>
          </a:p>
          <a:p>
            <a:pPr marL="514350" indent="-514350">
              <a:lnSpc>
                <a:spcPct val="200000"/>
              </a:lnSpc>
              <a:buFont typeface="+mj-lt"/>
              <a:buAutoNum type="arabicPeriod"/>
              <a:defRPr/>
            </a:pPr>
            <a:r>
              <a:rPr lang="nl-NL" sz="2400" dirty="0"/>
              <a:t>Công ty Cổ phần Công nghiệp tàu thủy Đông </a:t>
            </a:r>
            <a:r>
              <a:rPr lang="nl-NL" sz="2400" dirty="0" smtClean="0"/>
              <a:t>Á</a:t>
            </a:r>
          </a:p>
          <a:p>
            <a:pPr marL="514350" indent="-514350">
              <a:lnSpc>
                <a:spcPct val="200000"/>
              </a:lnSpc>
              <a:buFont typeface="+mj-lt"/>
              <a:buAutoNum type="arabicPeriod"/>
              <a:defRPr/>
            </a:pPr>
            <a:r>
              <a:rPr lang="nl-NL" sz="2400" dirty="0"/>
              <a:t>Công ty CP thực phẩm Bình </a:t>
            </a:r>
            <a:r>
              <a:rPr lang="nl-NL" sz="2400" dirty="0" smtClean="0"/>
              <a:t>Minh 	</a:t>
            </a:r>
          </a:p>
          <a:p>
            <a:pPr marL="0" indent="0">
              <a:buFont typeface="Wingdings" pitchFamily="2" charset="2"/>
              <a:buNone/>
              <a:defRPr/>
            </a:pPr>
            <a:endParaRPr lang="en-US" b="1" dirty="0">
              <a:solidFill>
                <a:srgbClr val="FF0066"/>
              </a:solidFill>
            </a:endParaRPr>
          </a:p>
        </p:txBody>
      </p:sp>
      <p:sp>
        <p:nvSpPr>
          <p:cNvPr id="3" name="Rectangle 2"/>
          <p:cNvSpPr/>
          <p:nvPr/>
        </p:nvSpPr>
        <p:spPr>
          <a:xfrm>
            <a:off x="609600" y="381000"/>
            <a:ext cx="7429500" cy="430213"/>
          </a:xfrm>
          <a:prstGeom prst="rect">
            <a:avLst/>
          </a:prstGeom>
        </p:spPr>
        <p:txBody>
          <a:bodyPr>
            <a:spAutoFit/>
          </a:bodyPr>
          <a:lstStyle/>
          <a:p>
            <a:pPr>
              <a:defRPr/>
            </a:pPr>
            <a:r>
              <a:rPr lang="en-US" sz="2200" b="1" dirty="0" smtClean="0">
                <a:solidFill>
                  <a:srgbClr val="FFFF00"/>
                </a:solidFill>
              </a:rPr>
              <a:t>II </a:t>
            </a:r>
            <a:r>
              <a:rPr lang="en-US" sz="2200" b="1" dirty="0" smtClean="0">
                <a:solidFill>
                  <a:srgbClr val="FFFF00"/>
                </a:solidFill>
                <a:latin typeface="+mj-lt"/>
              </a:rPr>
              <a:t>/ </a:t>
            </a:r>
            <a:r>
              <a:rPr lang="en-US" sz="2200" b="1" dirty="0">
                <a:solidFill>
                  <a:srgbClr val="FFFF00"/>
                </a:solidFill>
                <a:latin typeface="+mj-lt"/>
              </a:rPr>
              <a:t>KẾT QUẢ TRIỂN KHAI</a:t>
            </a:r>
          </a:p>
        </p:txBody>
      </p:sp>
      <p:pic>
        <p:nvPicPr>
          <p:cNvPr id="31750" name="Picture 8" descr="http://www.sonhaiphong.com.vn/upload/image/logo_web.jpg"/>
          <p:cNvPicPr>
            <a:picLocks noChangeAspect="1" noChangeArrowheads="1"/>
          </p:cNvPicPr>
          <p:nvPr/>
        </p:nvPicPr>
        <p:blipFill>
          <a:blip r:embed="rId3"/>
          <a:srcRect/>
          <a:stretch>
            <a:fillRect/>
          </a:stretch>
        </p:blipFill>
        <p:spPr bwMode="auto">
          <a:xfrm>
            <a:off x="5791200" y="2073275"/>
            <a:ext cx="990600" cy="547688"/>
          </a:xfrm>
          <a:prstGeom prst="rect">
            <a:avLst/>
          </a:prstGeom>
          <a:noFill/>
          <a:ln w="9525">
            <a:noFill/>
            <a:miter lim="800000"/>
            <a:headEnd/>
            <a:tailEnd/>
          </a:ln>
        </p:spPr>
      </p:pic>
      <p:pic>
        <p:nvPicPr>
          <p:cNvPr id="31751" name="Picture 10" descr="http://www.dptvietnam.vn/admin/img/Partner/201403031330580808a56a90ca2f8b1e91a1e60b7b451e.jpg"/>
          <p:cNvPicPr>
            <a:picLocks noChangeAspect="1" noChangeArrowheads="1"/>
          </p:cNvPicPr>
          <p:nvPr/>
        </p:nvPicPr>
        <p:blipFill>
          <a:blip r:embed="rId4"/>
          <a:srcRect l="14444" t="12444" r="15556" b="16444"/>
          <a:stretch>
            <a:fillRect/>
          </a:stretch>
        </p:blipFill>
        <p:spPr bwMode="auto">
          <a:xfrm>
            <a:off x="7315200" y="2743200"/>
            <a:ext cx="1022350" cy="649288"/>
          </a:xfrm>
          <a:prstGeom prst="rect">
            <a:avLst/>
          </a:prstGeom>
          <a:noFill/>
          <a:ln w="9525">
            <a:noFill/>
            <a:miter lim="800000"/>
            <a:headEnd/>
            <a:tailEnd/>
          </a:ln>
        </p:spPr>
      </p:pic>
      <p:pic>
        <p:nvPicPr>
          <p:cNvPr id="31752" name="Picture 12" descr="http://www.made-in-vietnam.com/upload/business/MiVN_CTCPCKVVLXDTP_15012015084049/Logo-Untitled-1%20copy.jpg"/>
          <p:cNvPicPr>
            <a:picLocks noChangeAspect="1" noChangeArrowheads="1"/>
          </p:cNvPicPr>
          <p:nvPr/>
        </p:nvPicPr>
        <p:blipFill>
          <a:blip r:embed="rId5" cstate="print"/>
          <a:srcRect l="15555" t="15556" r="15556" b="15555"/>
          <a:stretch>
            <a:fillRect/>
          </a:stretch>
        </p:blipFill>
        <p:spPr bwMode="auto">
          <a:xfrm>
            <a:off x="7924800" y="3429000"/>
            <a:ext cx="838200" cy="838200"/>
          </a:xfrm>
          <a:prstGeom prst="rect">
            <a:avLst/>
          </a:prstGeom>
          <a:noFill/>
          <a:ln w="9525">
            <a:noFill/>
            <a:miter lim="800000"/>
            <a:headEnd/>
            <a:tailEnd/>
          </a:ln>
        </p:spPr>
      </p:pic>
      <p:pic>
        <p:nvPicPr>
          <p:cNvPr id="31753" name="Picture 14" descr="http://desmond.imageshack.us/Himg651/scaled.php?server=651&amp;filename=logodonga.jpg&amp;res=medium"/>
          <p:cNvPicPr>
            <a:picLocks noChangeAspect="1" noChangeArrowheads="1"/>
          </p:cNvPicPr>
          <p:nvPr/>
        </p:nvPicPr>
        <p:blipFill>
          <a:blip r:embed="rId6"/>
          <a:srcRect/>
          <a:stretch>
            <a:fillRect/>
          </a:stretch>
        </p:blipFill>
        <p:spPr bwMode="auto">
          <a:xfrm>
            <a:off x="7467600" y="4343400"/>
            <a:ext cx="990600" cy="990600"/>
          </a:xfrm>
          <a:prstGeom prst="rect">
            <a:avLst/>
          </a:prstGeom>
          <a:noFill/>
          <a:ln w="9525">
            <a:noFill/>
            <a:miter lim="800000"/>
            <a:headEnd/>
            <a:tailEnd/>
          </a:ln>
        </p:spPr>
      </p:pic>
      <p:pic>
        <p:nvPicPr>
          <p:cNvPr id="31754" name="Picture 16" descr="http://www.hpmvietnam.com/data/uploads/khach-hang----tuong-ot-que-toi1.jpg"/>
          <p:cNvPicPr>
            <a:picLocks noChangeAspect="1" noChangeArrowheads="1"/>
          </p:cNvPicPr>
          <p:nvPr/>
        </p:nvPicPr>
        <p:blipFill>
          <a:blip r:embed="rId7" cstate="print"/>
          <a:srcRect l="11111" t="15556" r="5556" b="14444"/>
          <a:stretch>
            <a:fillRect/>
          </a:stretch>
        </p:blipFill>
        <p:spPr bwMode="auto">
          <a:xfrm>
            <a:off x="5943600" y="5410200"/>
            <a:ext cx="1270000" cy="762000"/>
          </a:xfrm>
          <a:prstGeom prst="rect">
            <a:avLst/>
          </a:prstGeom>
          <a:noFill/>
          <a:ln w="9525">
            <a:noFill/>
            <a:miter lim="800000"/>
            <a:headEnd/>
            <a:tailEnd/>
          </a:ln>
        </p:spPr>
      </p:pic>
      <p:pic>
        <p:nvPicPr>
          <p:cNvPr id="11" name="Picture 4"/>
          <p:cNvPicPr>
            <a:picLocks noChangeAspect="1"/>
          </p:cNvPicPr>
          <p:nvPr/>
        </p:nvPicPr>
        <p:blipFill>
          <a:blip r:embed="rId8"/>
          <a:srcRect/>
          <a:stretch>
            <a:fillRect/>
          </a:stretch>
        </p:blipFill>
        <p:spPr bwMode="auto">
          <a:xfrm>
            <a:off x="6400800" y="0"/>
            <a:ext cx="2743200" cy="874713"/>
          </a:xfrm>
          <a:prstGeom prst="rect">
            <a:avLst/>
          </a:prstGeom>
          <a:noFill/>
          <a:ln w="9525">
            <a:noFill/>
            <a:miter lim="800000"/>
            <a:headEnd/>
            <a:tailEnd/>
          </a:ln>
        </p:spPr>
      </p:pic>
      <p:sp>
        <p:nvSpPr>
          <p:cNvPr id="12" name="Title 1"/>
          <p:cNvSpPr txBox="1">
            <a:spLocks/>
          </p:cNvSpPr>
          <p:nvPr/>
        </p:nvSpPr>
        <p:spPr bwMode="black">
          <a:xfrm>
            <a:off x="3124200" y="6294438"/>
            <a:ext cx="6019800" cy="56356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rmAutofit fontScale="97500"/>
          </a:bodyPr>
          <a:lstStyle/>
          <a:p>
            <a:pPr lvl="0" algn="ctr" fontAlgn="base">
              <a:spcBef>
                <a:spcPct val="0"/>
              </a:spcBef>
              <a:spcAft>
                <a:spcPct val="0"/>
              </a:spcAft>
            </a:pPr>
            <a:r>
              <a:rPr kumimoji="0" lang="en-US" sz="2400" b="0" i="0" u="none" strike="noStrike" kern="0" cap="none" spc="0" normalizeH="0" baseline="0" noProof="0" dirty="0" smtClean="0">
                <a:ln>
                  <a:noFill/>
                </a:ln>
                <a:solidFill>
                  <a:srgbClr val="002060"/>
                </a:solidFill>
                <a:effectLst/>
                <a:uLnTx/>
                <a:uFillTx/>
                <a:latin typeface="Arial" pitchFamily="34" charset="0"/>
                <a:ea typeface="+mj-ea"/>
                <a:cs typeface="Arial" pitchFamily="34" charset="0"/>
              </a:rPr>
              <a:t>Chương</a:t>
            </a:r>
            <a:r>
              <a:rPr kumimoji="0" lang="en-US" sz="2400" b="0" i="0" u="none" strike="noStrike" kern="0" cap="none" spc="0" normalizeH="0" noProof="0" dirty="0" smtClean="0">
                <a:ln>
                  <a:noFill/>
                </a:ln>
                <a:solidFill>
                  <a:srgbClr val="002060"/>
                </a:solidFill>
                <a:effectLst/>
                <a:uLnTx/>
                <a:uFillTx/>
                <a:latin typeface="Arial" pitchFamily="34" charset="0"/>
                <a:ea typeface="+mj-ea"/>
                <a:cs typeface="Arial" pitchFamily="34" charset="0"/>
              </a:rPr>
              <a:t> trình đổi mới công nghệ thành phố</a:t>
            </a:r>
            <a:endParaRPr kumimoji="0" lang="en-US" sz="2400" b="0" i="0" u="none" strike="noStrike" kern="0" cap="none" spc="0" normalizeH="0" baseline="0" noProof="0" dirty="0">
              <a:ln>
                <a:noFill/>
              </a:ln>
              <a:solidFill>
                <a:srgbClr val="002060"/>
              </a:solidFill>
              <a:effectLst/>
              <a:uLnTx/>
              <a:uFillTx/>
              <a:latin typeface="Arial" pitchFamily="34" charset="0"/>
              <a:ea typeface="+mj-ea"/>
              <a:cs typeface="Arial" pitchFamily="34"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solidFill>
                  <a:srgbClr val="FFFF00"/>
                </a:solidFill>
              </a:rPr>
              <a:t>III. DN </a:t>
            </a:r>
            <a:r>
              <a:rPr lang="en-US" dirty="0" err="1" smtClean="0">
                <a:solidFill>
                  <a:srgbClr val="FFFF00"/>
                </a:solidFill>
              </a:rPr>
              <a:t>thực</a:t>
            </a:r>
            <a:r>
              <a:rPr lang="en-US" dirty="0" smtClean="0">
                <a:solidFill>
                  <a:srgbClr val="FFFF00"/>
                </a:solidFill>
              </a:rPr>
              <a:t> </a:t>
            </a:r>
            <a:r>
              <a:rPr lang="en-US" dirty="0" err="1" smtClean="0">
                <a:solidFill>
                  <a:srgbClr val="FFFF00"/>
                </a:solidFill>
              </a:rPr>
              <a:t>hiện</a:t>
            </a:r>
            <a:r>
              <a:rPr lang="en-US" dirty="0" smtClean="0">
                <a:solidFill>
                  <a:srgbClr val="FFFF00"/>
                </a:solidFill>
              </a:rPr>
              <a:t> </a:t>
            </a:r>
            <a:r>
              <a:rPr lang="en-US" dirty="0" err="1" smtClean="0">
                <a:solidFill>
                  <a:srgbClr val="FFFF00"/>
                </a:solidFill>
              </a:rPr>
              <a:t>năm</a:t>
            </a:r>
            <a:r>
              <a:rPr lang="en-US" dirty="0" smtClean="0">
                <a:solidFill>
                  <a:srgbClr val="FFFF00"/>
                </a:solidFill>
              </a:rPr>
              <a:t> 2015</a:t>
            </a:r>
            <a:endParaRPr lang="en-US" dirty="0">
              <a:solidFill>
                <a:srgbClr val="FFFF00"/>
              </a:solidFill>
            </a:endParaRPr>
          </a:p>
        </p:txBody>
      </p:sp>
      <p:sp>
        <p:nvSpPr>
          <p:cNvPr id="3" name="Content Placeholder 2"/>
          <p:cNvSpPr>
            <a:spLocks noGrp="1"/>
          </p:cNvSpPr>
          <p:nvPr>
            <p:ph idx="1"/>
          </p:nvPr>
        </p:nvSpPr>
        <p:spPr/>
        <p:txBody>
          <a:bodyPr/>
          <a:lstStyle/>
          <a:p>
            <a:r>
              <a:rPr lang="en-US" dirty="0" smtClean="0"/>
              <a:t>1. </a:t>
            </a:r>
            <a:r>
              <a:rPr lang="en-US" dirty="0" err="1" smtClean="0"/>
              <a:t>Công</a:t>
            </a:r>
            <a:r>
              <a:rPr lang="en-US" dirty="0" smtClean="0"/>
              <a:t> </a:t>
            </a:r>
            <a:r>
              <a:rPr lang="en-US" dirty="0" err="1" smtClean="0"/>
              <a:t>ty</a:t>
            </a:r>
            <a:r>
              <a:rPr lang="en-US" dirty="0" smtClean="0"/>
              <a:t> TNHH MTV </a:t>
            </a:r>
            <a:r>
              <a:rPr lang="en-US" dirty="0" err="1" smtClean="0"/>
              <a:t>đóng</a:t>
            </a:r>
            <a:r>
              <a:rPr lang="en-US" dirty="0" smtClean="0"/>
              <a:t> </a:t>
            </a:r>
            <a:r>
              <a:rPr lang="en-US" dirty="0" err="1" smtClean="0"/>
              <a:t>tàu</a:t>
            </a:r>
            <a:r>
              <a:rPr lang="en-US" dirty="0" smtClean="0"/>
              <a:t> </a:t>
            </a:r>
            <a:r>
              <a:rPr lang="en-US" dirty="0" err="1" smtClean="0"/>
              <a:t>Phà</a:t>
            </a:r>
            <a:r>
              <a:rPr lang="en-US" dirty="0" smtClean="0"/>
              <a:t> </a:t>
            </a:r>
            <a:r>
              <a:rPr lang="en-US" dirty="0" err="1" smtClean="0"/>
              <a:t>Rừng</a:t>
            </a:r>
            <a:r>
              <a:rPr lang="en-US" dirty="0" smtClean="0"/>
              <a:t> </a:t>
            </a:r>
          </a:p>
          <a:p>
            <a:r>
              <a:rPr lang="en-US" dirty="0" smtClean="0"/>
              <a:t>2. </a:t>
            </a:r>
            <a:r>
              <a:rPr lang="en-US" dirty="0" err="1" smtClean="0"/>
              <a:t>Công</a:t>
            </a:r>
            <a:r>
              <a:rPr lang="en-US" dirty="0" smtClean="0"/>
              <a:t> </a:t>
            </a:r>
            <a:r>
              <a:rPr lang="en-US" dirty="0" err="1" smtClean="0"/>
              <a:t>ty</a:t>
            </a:r>
            <a:r>
              <a:rPr lang="en-US" dirty="0" smtClean="0"/>
              <a:t> </a:t>
            </a:r>
            <a:r>
              <a:rPr lang="en-US" dirty="0" err="1" smtClean="0"/>
              <a:t>cổ</a:t>
            </a:r>
            <a:r>
              <a:rPr lang="en-US" dirty="0" smtClean="0"/>
              <a:t> </a:t>
            </a:r>
            <a:r>
              <a:rPr lang="en-US" dirty="0" err="1" smtClean="0"/>
              <a:t>phần</a:t>
            </a:r>
            <a:r>
              <a:rPr lang="en-US" dirty="0" smtClean="0"/>
              <a:t> </a:t>
            </a:r>
            <a:r>
              <a:rPr lang="en-US" dirty="0" err="1" smtClean="0"/>
              <a:t>Lilama</a:t>
            </a:r>
            <a:r>
              <a:rPr lang="en-US" dirty="0" smtClean="0"/>
              <a:t> 69-2</a:t>
            </a:r>
          </a:p>
          <a:p>
            <a:r>
              <a:rPr lang="en-US" dirty="0" smtClean="0"/>
              <a:t>3. </a:t>
            </a:r>
            <a:r>
              <a:rPr lang="en-US" dirty="0" err="1" smtClean="0"/>
              <a:t>Công</a:t>
            </a:r>
            <a:r>
              <a:rPr lang="en-US" dirty="0" smtClean="0"/>
              <a:t> </a:t>
            </a:r>
            <a:r>
              <a:rPr lang="en-US" dirty="0" err="1" smtClean="0"/>
              <a:t>ty</a:t>
            </a:r>
            <a:r>
              <a:rPr lang="en-US" dirty="0" smtClean="0"/>
              <a:t> </a:t>
            </a:r>
            <a:r>
              <a:rPr lang="en-US" dirty="0" err="1" smtClean="0"/>
              <a:t>cổ</a:t>
            </a:r>
            <a:r>
              <a:rPr lang="en-US" dirty="0" smtClean="0"/>
              <a:t> </a:t>
            </a:r>
            <a:r>
              <a:rPr lang="en-US" dirty="0" err="1" smtClean="0"/>
              <a:t>phần</a:t>
            </a:r>
            <a:r>
              <a:rPr lang="en-US" dirty="0" smtClean="0"/>
              <a:t> </a:t>
            </a:r>
            <a:r>
              <a:rPr lang="en-US" dirty="0" err="1" smtClean="0"/>
              <a:t>Điện</a:t>
            </a:r>
            <a:r>
              <a:rPr lang="en-US" dirty="0" smtClean="0"/>
              <a:t> </a:t>
            </a:r>
            <a:r>
              <a:rPr lang="en-US" dirty="0" err="1" smtClean="0"/>
              <a:t>cơ</a:t>
            </a:r>
            <a:r>
              <a:rPr lang="en-US" dirty="0" smtClean="0"/>
              <a:t> </a:t>
            </a:r>
            <a:r>
              <a:rPr lang="en-US" dirty="0" err="1" smtClean="0"/>
              <a:t>Hải</a:t>
            </a:r>
            <a:r>
              <a:rPr lang="en-US" dirty="0" smtClean="0"/>
              <a:t> </a:t>
            </a:r>
            <a:r>
              <a:rPr lang="en-US" dirty="0" err="1" smtClean="0"/>
              <a:t>Phòng</a:t>
            </a:r>
            <a:endParaRPr lang="en-US" dirty="0" smtClean="0"/>
          </a:p>
          <a:p>
            <a:r>
              <a:rPr lang="en-US" dirty="0" smtClean="0"/>
              <a:t>4. </a:t>
            </a:r>
            <a:r>
              <a:rPr lang="en-US" dirty="0" err="1" smtClean="0"/>
              <a:t>Công</a:t>
            </a:r>
            <a:r>
              <a:rPr lang="en-US" dirty="0" smtClean="0"/>
              <a:t> </a:t>
            </a:r>
            <a:r>
              <a:rPr lang="en-US" dirty="0" err="1" smtClean="0"/>
              <a:t>ty</a:t>
            </a:r>
            <a:r>
              <a:rPr lang="en-US" dirty="0" smtClean="0"/>
              <a:t> </a:t>
            </a:r>
            <a:r>
              <a:rPr lang="en-US" dirty="0" err="1" smtClean="0"/>
              <a:t>cổ</a:t>
            </a:r>
            <a:r>
              <a:rPr lang="en-US" dirty="0" smtClean="0"/>
              <a:t> </a:t>
            </a:r>
            <a:r>
              <a:rPr lang="en-US" dirty="0" err="1" smtClean="0"/>
              <a:t>phần</a:t>
            </a:r>
            <a:r>
              <a:rPr lang="en-US" dirty="0" smtClean="0"/>
              <a:t> </a:t>
            </a:r>
            <a:r>
              <a:rPr lang="en-US" dirty="0" err="1" smtClean="0"/>
              <a:t>Ắc</a:t>
            </a:r>
            <a:r>
              <a:rPr lang="en-US" dirty="0" smtClean="0"/>
              <a:t> </a:t>
            </a:r>
            <a:r>
              <a:rPr lang="en-US" dirty="0" err="1" smtClean="0"/>
              <a:t>quy</a:t>
            </a:r>
            <a:r>
              <a:rPr lang="en-US" dirty="0" smtClean="0"/>
              <a:t> </a:t>
            </a:r>
            <a:r>
              <a:rPr lang="en-US" dirty="0" err="1" smtClean="0"/>
              <a:t>tia</a:t>
            </a:r>
            <a:r>
              <a:rPr lang="en-US" dirty="0" smtClean="0"/>
              <a:t> </a:t>
            </a:r>
            <a:r>
              <a:rPr lang="en-US" dirty="0" err="1" smtClean="0"/>
              <a:t>sáng</a:t>
            </a:r>
            <a:endParaRPr lang="en-US" dirty="0" smtClean="0"/>
          </a:p>
          <a:p>
            <a:r>
              <a:rPr lang="en-US" dirty="0" smtClean="0"/>
              <a:t>5. </a:t>
            </a:r>
            <a:r>
              <a:rPr lang="en-US" dirty="0" err="1" smtClean="0"/>
              <a:t>Công</a:t>
            </a:r>
            <a:r>
              <a:rPr lang="en-US" dirty="0" smtClean="0"/>
              <a:t> </a:t>
            </a:r>
            <a:r>
              <a:rPr lang="en-US" dirty="0" err="1" smtClean="0"/>
              <a:t>ty</a:t>
            </a:r>
            <a:r>
              <a:rPr lang="en-US" dirty="0" smtClean="0"/>
              <a:t> </a:t>
            </a:r>
            <a:r>
              <a:rPr lang="en-US" dirty="0" err="1" smtClean="0"/>
              <a:t>cổ</a:t>
            </a:r>
            <a:r>
              <a:rPr lang="en-US" dirty="0" smtClean="0"/>
              <a:t> </a:t>
            </a:r>
            <a:r>
              <a:rPr lang="en-US" dirty="0" err="1" smtClean="0"/>
              <a:t>phần</a:t>
            </a:r>
            <a:r>
              <a:rPr lang="en-US" dirty="0" smtClean="0"/>
              <a:t> </a:t>
            </a:r>
            <a:r>
              <a:rPr lang="en-US" dirty="0" err="1" smtClean="0"/>
              <a:t>ViCo</a:t>
            </a:r>
            <a:endParaRPr lang="en-US" dirty="0" smtClean="0"/>
          </a:p>
          <a:p>
            <a:r>
              <a:rPr lang="en-US" dirty="0" smtClean="0"/>
              <a:t>6. </a:t>
            </a:r>
            <a:r>
              <a:rPr lang="en-US" dirty="0" err="1" smtClean="0"/>
              <a:t>Công</a:t>
            </a:r>
            <a:r>
              <a:rPr lang="en-US" dirty="0" smtClean="0"/>
              <a:t> </a:t>
            </a:r>
            <a:r>
              <a:rPr lang="en-US" dirty="0" err="1" smtClean="0"/>
              <a:t>ty</a:t>
            </a:r>
            <a:r>
              <a:rPr lang="en-US" dirty="0" smtClean="0"/>
              <a:t> </a:t>
            </a:r>
            <a:r>
              <a:rPr lang="en-US" dirty="0" err="1" smtClean="0"/>
              <a:t>cổ</a:t>
            </a:r>
            <a:r>
              <a:rPr lang="en-US" dirty="0" smtClean="0"/>
              <a:t> </a:t>
            </a:r>
            <a:r>
              <a:rPr lang="en-US" dirty="0" err="1" smtClean="0"/>
              <a:t>phần</a:t>
            </a:r>
            <a:r>
              <a:rPr lang="en-US" dirty="0" smtClean="0"/>
              <a:t> CBDV </a:t>
            </a:r>
            <a:r>
              <a:rPr lang="en-US" dirty="0" err="1" smtClean="0"/>
              <a:t>thủy</a:t>
            </a:r>
            <a:r>
              <a:rPr lang="en-US" dirty="0" smtClean="0"/>
              <a:t> </a:t>
            </a:r>
            <a:r>
              <a:rPr lang="en-US" dirty="0" err="1" smtClean="0"/>
              <a:t>sản</a:t>
            </a:r>
            <a:r>
              <a:rPr lang="en-US" dirty="0" smtClean="0"/>
              <a:t> </a:t>
            </a:r>
            <a:r>
              <a:rPr lang="en-US" dirty="0" err="1" smtClean="0"/>
              <a:t>Cát</a:t>
            </a:r>
            <a:r>
              <a:rPr lang="en-US" dirty="0" smtClean="0"/>
              <a:t> </a:t>
            </a:r>
            <a:r>
              <a:rPr lang="en-US" dirty="0" err="1" smtClean="0"/>
              <a:t>Hải</a:t>
            </a:r>
            <a:endParaRPr lang="en-US" dirty="0" smtClean="0"/>
          </a:p>
          <a:p>
            <a:r>
              <a:rPr lang="en-US" dirty="0" smtClean="0"/>
              <a:t>7. </a:t>
            </a:r>
            <a:r>
              <a:rPr lang="en-US" dirty="0" err="1" smtClean="0"/>
              <a:t>Công</a:t>
            </a:r>
            <a:r>
              <a:rPr lang="en-US" dirty="0" smtClean="0"/>
              <a:t> </a:t>
            </a:r>
            <a:r>
              <a:rPr lang="en-US" dirty="0" err="1" smtClean="0"/>
              <a:t>ty</a:t>
            </a:r>
            <a:r>
              <a:rPr lang="en-US" dirty="0" smtClean="0"/>
              <a:t> </a:t>
            </a:r>
            <a:r>
              <a:rPr lang="en-US" dirty="0" err="1" smtClean="0"/>
              <a:t>cổ</a:t>
            </a:r>
            <a:r>
              <a:rPr lang="en-US" dirty="0" smtClean="0"/>
              <a:t> </a:t>
            </a:r>
            <a:r>
              <a:rPr lang="en-US" dirty="0" err="1" smtClean="0"/>
              <a:t>phần</a:t>
            </a:r>
            <a:r>
              <a:rPr lang="en-US" dirty="0" smtClean="0"/>
              <a:t> CBTS </a:t>
            </a:r>
            <a:r>
              <a:rPr lang="en-US" dirty="0" err="1" smtClean="0"/>
              <a:t>xuất</a:t>
            </a:r>
            <a:r>
              <a:rPr lang="en-US" dirty="0" smtClean="0"/>
              <a:t> </a:t>
            </a:r>
            <a:r>
              <a:rPr lang="en-US" dirty="0" err="1" smtClean="0"/>
              <a:t>khẩu</a:t>
            </a:r>
            <a:r>
              <a:rPr lang="en-US" dirty="0" smtClean="0"/>
              <a:t> </a:t>
            </a:r>
            <a:r>
              <a:rPr lang="en-US" dirty="0" err="1" smtClean="0"/>
              <a:t>Hạ</a:t>
            </a:r>
            <a:r>
              <a:rPr lang="en-US" dirty="0" smtClean="0"/>
              <a:t> Long</a:t>
            </a:r>
          </a:p>
          <a:p>
            <a:r>
              <a:rPr lang="en-US" dirty="0" smtClean="0"/>
              <a:t>8. </a:t>
            </a:r>
            <a:r>
              <a:rPr lang="en-US" dirty="0" err="1" smtClean="0"/>
              <a:t>Công</a:t>
            </a:r>
            <a:r>
              <a:rPr lang="en-US" dirty="0" smtClean="0"/>
              <a:t> </a:t>
            </a:r>
            <a:r>
              <a:rPr lang="en-US" dirty="0" err="1" smtClean="0"/>
              <a:t>ty</a:t>
            </a:r>
            <a:r>
              <a:rPr lang="en-US" dirty="0" smtClean="0"/>
              <a:t> </a:t>
            </a:r>
            <a:r>
              <a:rPr lang="en-US" dirty="0" err="1" smtClean="0"/>
              <a:t>cổ</a:t>
            </a:r>
            <a:r>
              <a:rPr lang="en-US" dirty="0" smtClean="0"/>
              <a:t> </a:t>
            </a:r>
            <a:r>
              <a:rPr lang="en-US" dirty="0" err="1" smtClean="0"/>
              <a:t>phần</a:t>
            </a:r>
            <a:r>
              <a:rPr lang="en-US" dirty="0" smtClean="0"/>
              <a:t> </a:t>
            </a:r>
            <a:r>
              <a:rPr lang="en-US" dirty="0" err="1" smtClean="0"/>
              <a:t>Nông</a:t>
            </a:r>
            <a:r>
              <a:rPr lang="en-US" dirty="0" smtClean="0"/>
              <a:t> </a:t>
            </a:r>
            <a:r>
              <a:rPr lang="en-US" dirty="0" err="1" smtClean="0"/>
              <a:t>nghiệp</a:t>
            </a:r>
            <a:r>
              <a:rPr lang="en-US" dirty="0" smtClean="0"/>
              <a:t> </a:t>
            </a:r>
            <a:r>
              <a:rPr lang="en-US" dirty="0" err="1" smtClean="0"/>
              <a:t>kỹ</a:t>
            </a:r>
            <a:r>
              <a:rPr lang="en-US" dirty="0" smtClean="0"/>
              <a:t> </a:t>
            </a:r>
            <a:r>
              <a:rPr lang="en-US" dirty="0" err="1" smtClean="0"/>
              <a:t>thuật</a:t>
            </a:r>
            <a:r>
              <a:rPr lang="en-US" dirty="0" smtClean="0"/>
              <a:t> </a:t>
            </a:r>
            <a:r>
              <a:rPr lang="en-US" dirty="0" err="1" smtClean="0"/>
              <a:t>cao</a:t>
            </a:r>
            <a:endParaRPr lang="en-US" dirty="0" smtClean="0"/>
          </a:p>
          <a:p>
            <a:r>
              <a:rPr lang="en-US" dirty="0" smtClean="0"/>
              <a:t>9. </a:t>
            </a:r>
            <a:r>
              <a:rPr lang="en-US" dirty="0" err="1" smtClean="0"/>
              <a:t>Công</a:t>
            </a:r>
            <a:r>
              <a:rPr lang="en-US" dirty="0" smtClean="0"/>
              <a:t> </a:t>
            </a:r>
            <a:r>
              <a:rPr lang="en-US" dirty="0" err="1" smtClean="0"/>
              <a:t>ty</a:t>
            </a:r>
            <a:r>
              <a:rPr lang="en-US" dirty="0" smtClean="0"/>
              <a:t> </a:t>
            </a:r>
            <a:r>
              <a:rPr lang="en-US" dirty="0" err="1" smtClean="0"/>
              <a:t>cổ</a:t>
            </a:r>
            <a:r>
              <a:rPr lang="en-US" dirty="0" smtClean="0"/>
              <a:t> </a:t>
            </a:r>
            <a:r>
              <a:rPr lang="en-US" dirty="0" err="1" smtClean="0"/>
              <a:t>phần</a:t>
            </a:r>
            <a:r>
              <a:rPr lang="en-US" dirty="0" smtClean="0"/>
              <a:t> </a:t>
            </a:r>
            <a:r>
              <a:rPr lang="en-US" dirty="0" err="1" smtClean="0"/>
              <a:t>hóa</a:t>
            </a:r>
            <a:r>
              <a:rPr lang="en-US" dirty="0" smtClean="0"/>
              <a:t> </a:t>
            </a:r>
            <a:r>
              <a:rPr lang="en-US" dirty="0" err="1" smtClean="0"/>
              <a:t>chất</a:t>
            </a:r>
            <a:r>
              <a:rPr lang="en-US" dirty="0" smtClean="0"/>
              <a:t> Minh </a:t>
            </a:r>
            <a:r>
              <a:rPr lang="en-US" dirty="0" err="1" smtClean="0"/>
              <a:t>Đức</a:t>
            </a:r>
            <a:endParaRPr lang="en-US" dirty="0" smtClean="0"/>
          </a:p>
          <a:p>
            <a:r>
              <a:rPr lang="en-US" dirty="0" smtClean="0"/>
              <a:t>10. DNTN </a:t>
            </a:r>
            <a:r>
              <a:rPr lang="en-US" dirty="0" err="1" smtClean="0"/>
              <a:t>Cơ</a:t>
            </a:r>
            <a:r>
              <a:rPr lang="en-US" dirty="0" smtClean="0"/>
              <a:t> </a:t>
            </a:r>
            <a:r>
              <a:rPr lang="en-US" dirty="0" err="1" smtClean="0"/>
              <a:t>khí</a:t>
            </a:r>
            <a:r>
              <a:rPr lang="en-US" dirty="0" smtClean="0"/>
              <a:t> </a:t>
            </a:r>
            <a:r>
              <a:rPr lang="en-US" dirty="0" err="1" smtClean="0"/>
              <a:t>đúc</a:t>
            </a:r>
            <a:r>
              <a:rPr lang="en-US" dirty="0" smtClean="0"/>
              <a:t> gang </a:t>
            </a:r>
            <a:r>
              <a:rPr lang="en-US" dirty="0" err="1" smtClean="0"/>
              <a:t>Thành</a:t>
            </a:r>
            <a:r>
              <a:rPr lang="en-US" dirty="0" smtClean="0"/>
              <a:t> </a:t>
            </a:r>
            <a:r>
              <a:rPr lang="en-US" dirty="0" err="1" smtClean="0"/>
              <a:t>Phương</a:t>
            </a:r>
            <a:endParaRPr lang="en-US" dirty="0" smtClean="0"/>
          </a:p>
        </p:txBody>
      </p:sp>
      <p:pic>
        <p:nvPicPr>
          <p:cNvPr id="4" name="Picture 4"/>
          <p:cNvPicPr>
            <a:picLocks noChangeAspect="1"/>
          </p:cNvPicPr>
          <p:nvPr/>
        </p:nvPicPr>
        <p:blipFill>
          <a:blip r:embed="rId2"/>
          <a:srcRect/>
          <a:stretch>
            <a:fillRect/>
          </a:stretch>
        </p:blipFill>
        <p:spPr bwMode="auto">
          <a:xfrm>
            <a:off x="6400800" y="0"/>
            <a:ext cx="2743200" cy="874713"/>
          </a:xfrm>
          <a:prstGeom prst="rect">
            <a:avLst/>
          </a:prstGeom>
          <a:noFill/>
          <a:ln w="9525">
            <a:noFill/>
            <a:miter lim="800000"/>
            <a:headEnd/>
            <a:tailEnd/>
          </a:ln>
        </p:spPr>
      </p:pic>
      <p:sp>
        <p:nvSpPr>
          <p:cNvPr id="5" name="Title 1"/>
          <p:cNvSpPr txBox="1">
            <a:spLocks/>
          </p:cNvSpPr>
          <p:nvPr/>
        </p:nvSpPr>
        <p:spPr bwMode="black">
          <a:xfrm>
            <a:off x="3124200" y="6294438"/>
            <a:ext cx="6019800" cy="56356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rmAutofit fontScale="97500"/>
          </a:bodyPr>
          <a:lstStyle/>
          <a:p>
            <a:pPr lvl="0" algn="ctr" fontAlgn="base">
              <a:spcBef>
                <a:spcPct val="0"/>
              </a:spcBef>
              <a:spcAft>
                <a:spcPct val="0"/>
              </a:spcAft>
            </a:pPr>
            <a:r>
              <a:rPr kumimoji="0" lang="en-US" sz="2400" b="0" i="0" u="none" strike="noStrike" kern="0" cap="none" spc="0" normalizeH="0" baseline="0" noProof="0" dirty="0" smtClean="0">
                <a:ln>
                  <a:noFill/>
                </a:ln>
                <a:solidFill>
                  <a:srgbClr val="002060"/>
                </a:solidFill>
                <a:effectLst/>
                <a:uLnTx/>
                <a:uFillTx/>
                <a:latin typeface="Arial" pitchFamily="34" charset="0"/>
                <a:ea typeface="+mj-ea"/>
                <a:cs typeface="Arial" pitchFamily="34" charset="0"/>
              </a:rPr>
              <a:t>Chương</a:t>
            </a:r>
            <a:r>
              <a:rPr kumimoji="0" lang="en-US" sz="2400" b="0" i="0" u="none" strike="noStrike" kern="0" cap="none" spc="0" normalizeH="0" noProof="0" dirty="0" smtClean="0">
                <a:ln>
                  <a:noFill/>
                </a:ln>
                <a:solidFill>
                  <a:srgbClr val="002060"/>
                </a:solidFill>
                <a:effectLst/>
                <a:uLnTx/>
                <a:uFillTx/>
                <a:latin typeface="Arial" pitchFamily="34" charset="0"/>
                <a:ea typeface="+mj-ea"/>
                <a:cs typeface="Arial" pitchFamily="34" charset="0"/>
              </a:rPr>
              <a:t> trình đổi mới công nghệ thành phố</a:t>
            </a:r>
            <a:endParaRPr kumimoji="0" lang="en-US" sz="2400" b="0" i="0" u="none" strike="noStrike" kern="0" cap="none" spc="0" normalizeH="0" baseline="0" noProof="0" dirty="0">
              <a:ln>
                <a:noFill/>
              </a:ln>
              <a:solidFill>
                <a:srgbClr val="002060"/>
              </a:solidFill>
              <a:effectLst/>
              <a:uLnTx/>
              <a:uFillTx/>
              <a:latin typeface="Arial" pitchFamily="34" charset="0"/>
              <a:ea typeface="+mj-ea"/>
              <a:cs typeface="Arial" pitchFamily="34"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1219200" y="1676400"/>
            <a:ext cx="7620000" cy="2514600"/>
          </a:xfrm>
        </p:spPr>
        <p:txBody>
          <a:bodyPr/>
          <a:lstStyle/>
          <a:p>
            <a:r>
              <a:rPr lang="en-US" sz="2400" dirty="0" err="1" smtClean="0"/>
              <a:t>Mọi</a:t>
            </a:r>
            <a:r>
              <a:rPr lang="en-US" sz="2400" dirty="0" smtClean="0"/>
              <a:t> </a:t>
            </a:r>
            <a:r>
              <a:rPr lang="en-US" sz="2400" dirty="0" err="1" smtClean="0"/>
              <a:t>thông</a:t>
            </a:r>
            <a:r>
              <a:rPr lang="en-US" sz="2400" dirty="0" smtClean="0"/>
              <a:t> tin </a:t>
            </a:r>
            <a:r>
              <a:rPr lang="en-US" sz="2400" dirty="0" err="1" smtClean="0"/>
              <a:t>liên</a:t>
            </a:r>
            <a:r>
              <a:rPr lang="en-US" sz="2400" dirty="0" smtClean="0"/>
              <a:t> </a:t>
            </a:r>
            <a:r>
              <a:rPr lang="en-US" sz="2400" dirty="0" err="1" smtClean="0"/>
              <a:t>hệ</a:t>
            </a:r>
            <a:r>
              <a:rPr lang="en-US" sz="2400" dirty="0" smtClean="0"/>
              <a:t>: </a:t>
            </a:r>
            <a:r>
              <a:rPr lang="en-US" sz="2800" dirty="0" smtClean="0"/>
              <a:t/>
            </a:r>
            <a:br>
              <a:rPr lang="en-US" sz="2800" dirty="0" smtClean="0"/>
            </a:br>
            <a:r>
              <a:rPr lang="en-US" sz="2800" dirty="0" smtClean="0"/>
              <a:t>    </a:t>
            </a:r>
            <a:r>
              <a:rPr lang="en-US" sz="2800" dirty="0" err="1" smtClean="0"/>
              <a:t>Phòng</a:t>
            </a:r>
            <a:r>
              <a:rPr lang="en-US" sz="2800" dirty="0" smtClean="0"/>
              <a:t> </a:t>
            </a:r>
            <a:r>
              <a:rPr lang="en-US" sz="2800" dirty="0" err="1" smtClean="0"/>
              <a:t>tư</a:t>
            </a:r>
            <a:r>
              <a:rPr lang="en-US" sz="2800" dirty="0" smtClean="0"/>
              <a:t> </a:t>
            </a:r>
            <a:r>
              <a:rPr lang="en-US" sz="2800" dirty="0" err="1" smtClean="0"/>
              <a:t>vấn</a:t>
            </a:r>
            <a:r>
              <a:rPr lang="en-US" sz="2800" dirty="0" smtClean="0"/>
              <a:t> </a:t>
            </a:r>
            <a:r>
              <a:rPr lang="en-US" sz="2800" dirty="0" err="1" smtClean="0"/>
              <a:t>và</a:t>
            </a:r>
            <a:r>
              <a:rPr lang="en-US" sz="2800" dirty="0" smtClean="0"/>
              <a:t> DVCGCN  </a:t>
            </a:r>
            <a:br>
              <a:rPr lang="en-US" sz="2800" dirty="0" smtClean="0"/>
            </a:br>
            <a:r>
              <a:rPr lang="en-US" sz="2800" dirty="0" smtClean="0"/>
              <a:t>     0313.757.101/106- </a:t>
            </a:r>
            <a:br>
              <a:rPr lang="en-US" sz="2800" dirty="0" smtClean="0"/>
            </a:br>
            <a:r>
              <a:rPr lang="en-US" sz="2800" dirty="0" smtClean="0"/>
              <a:t>    Ms </a:t>
            </a:r>
            <a:r>
              <a:rPr lang="en-US" sz="2800" dirty="0" err="1" smtClean="0"/>
              <a:t>Hương</a:t>
            </a:r>
            <a:r>
              <a:rPr lang="en-US" sz="2800" dirty="0" smtClean="0"/>
              <a:t> : 0912.940.509</a:t>
            </a:r>
            <a:r>
              <a:rPr lang="en-US" dirty="0" smtClean="0"/>
              <a:t/>
            </a:r>
            <a:br>
              <a:rPr lang="en-US" dirty="0" smtClean="0"/>
            </a:br>
            <a:endParaRPr lang="en-US" dirty="0"/>
          </a:p>
        </p:txBody>
      </p:sp>
      <p:pic>
        <p:nvPicPr>
          <p:cNvPr id="6" name="Picture 4"/>
          <p:cNvPicPr>
            <a:picLocks noChangeAspect="1"/>
          </p:cNvPicPr>
          <p:nvPr/>
        </p:nvPicPr>
        <p:blipFill>
          <a:blip r:embed="rId2"/>
          <a:srcRect/>
          <a:stretch>
            <a:fillRect/>
          </a:stretch>
        </p:blipFill>
        <p:spPr bwMode="auto">
          <a:xfrm>
            <a:off x="3886618" y="0"/>
            <a:ext cx="5257382" cy="1676400"/>
          </a:xfrm>
          <a:prstGeom prst="rect">
            <a:avLst/>
          </a:prstGeom>
          <a:noFill/>
          <a:ln w="9525">
            <a:noFill/>
            <a:miter lim="800000"/>
            <a:headEnd/>
            <a:tailEnd/>
          </a:ln>
        </p:spPr>
      </p:pic>
      <p:sp>
        <p:nvSpPr>
          <p:cNvPr id="5" name="Title 3"/>
          <p:cNvSpPr txBox="1">
            <a:spLocks/>
          </p:cNvSpPr>
          <p:nvPr/>
        </p:nvSpPr>
        <p:spPr bwMode="auto">
          <a:xfrm>
            <a:off x="1371600" y="34290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fontAlgn="base">
              <a:spcBef>
                <a:spcPct val="0"/>
              </a:spcBef>
              <a:spcAft>
                <a:spcPct val="0"/>
              </a:spcAft>
            </a:pPr>
            <a:r>
              <a:rPr lang="en-US" sz="4000" b="1" dirty="0" smtClean="0"/>
              <a:t>  </a:t>
            </a:r>
            <a:r>
              <a:rPr lang="en-US" sz="4000" b="1" dirty="0" err="1" smtClean="0"/>
              <a:t>Xin</a:t>
            </a:r>
            <a:r>
              <a:rPr lang="en-US" sz="4000" b="1" dirty="0" smtClean="0"/>
              <a:t> </a:t>
            </a:r>
            <a:r>
              <a:rPr lang="en-US" sz="4000" b="1" dirty="0" err="1" smtClean="0"/>
              <a:t>chân</a:t>
            </a:r>
            <a:r>
              <a:rPr lang="en-US" sz="4000" b="1" dirty="0" smtClean="0"/>
              <a:t> </a:t>
            </a:r>
            <a:r>
              <a:rPr lang="en-US" sz="4000" b="1" dirty="0" err="1" smtClean="0"/>
              <a:t>thành</a:t>
            </a:r>
            <a:r>
              <a:rPr lang="en-US" sz="4000" b="1" dirty="0" smtClean="0"/>
              <a:t> </a:t>
            </a:r>
            <a:r>
              <a:rPr lang="en-US" sz="4000" b="1" dirty="0" err="1" smtClean="0"/>
              <a:t>cảm</a:t>
            </a:r>
            <a:r>
              <a:rPr lang="en-US" sz="4000" b="1" dirty="0" smtClean="0"/>
              <a:t> </a:t>
            </a:r>
            <a:r>
              <a:rPr lang="en-US" sz="4000" b="1" dirty="0" err="1" smtClean="0"/>
              <a:t>ơn</a:t>
            </a:r>
            <a:r>
              <a:rPr lang="en-US" sz="4000" b="1" dirty="0" smtClean="0"/>
              <a:t>!</a:t>
            </a:r>
            <a:endParaRPr kumimoji="0" lang="en-US" sz="4000" b="1" i="0" u="none" strike="noStrike" kern="0" cap="none" spc="0" normalizeH="0" baseline="0" noProof="0" dirty="0">
              <a:ln>
                <a:noFill/>
              </a:ln>
              <a:solidFill>
                <a:schemeClr val="tx1"/>
              </a:solidFill>
              <a:effectLst/>
              <a:uLnTx/>
              <a:uFillTx/>
              <a:latin typeface="Arial" pitchFamily="34" charset="0"/>
              <a:ea typeface="+mj-ea"/>
              <a:cs typeface="Arial"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1. </a:t>
            </a:r>
            <a:r>
              <a:rPr lang="vi-VN" dirty="0" smtClean="0"/>
              <a:t>Đối</a:t>
            </a:r>
            <a:r>
              <a:rPr lang="en-US" dirty="0" smtClean="0"/>
              <a:t> </a:t>
            </a:r>
            <a:r>
              <a:rPr lang="vi-VN" dirty="0" smtClean="0"/>
              <a:t>tượng</a:t>
            </a:r>
            <a:r>
              <a:rPr lang="en-US" dirty="0" smtClean="0"/>
              <a:t> </a:t>
            </a:r>
            <a:r>
              <a:rPr lang="vi-VN" dirty="0" smtClean="0"/>
              <a:t>được</a:t>
            </a:r>
            <a:r>
              <a:rPr lang="en-US" dirty="0" smtClean="0"/>
              <a:t> </a:t>
            </a:r>
            <a:r>
              <a:rPr lang="vi-VN" dirty="0" smtClean="0"/>
              <a:t>Quỹ</a:t>
            </a:r>
            <a:r>
              <a:rPr lang="en-US" dirty="0" smtClean="0"/>
              <a:t> </a:t>
            </a:r>
            <a:r>
              <a:rPr lang="vi-VN" dirty="0" smtClean="0"/>
              <a:t>hỗ</a:t>
            </a:r>
            <a:r>
              <a:rPr lang="en-US" dirty="0" smtClean="0"/>
              <a:t> </a:t>
            </a:r>
            <a:r>
              <a:rPr lang="vi-VN" dirty="0" smtClean="0"/>
              <a:t>trợ</a:t>
            </a:r>
            <a:endParaRPr lang="en-US" dirty="0"/>
          </a:p>
        </p:txBody>
      </p:sp>
      <p:sp>
        <p:nvSpPr>
          <p:cNvPr id="3" name="Content Placeholder 2"/>
          <p:cNvSpPr>
            <a:spLocks noGrp="1"/>
          </p:cNvSpPr>
          <p:nvPr>
            <p:ph idx="1"/>
          </p:nvPr>
        </p:nvSpPr>
        <p:spPr>
          <a:xfrm>
            <a:off x="152400" y="1295400"/>
            <a:ext cx="8658225" cy="5105400"/>
          </a:xfrm>
        </p:spPr>
        <p:txBody>
          <a:bodyPr/>
          <a:lstStyle/>
          <a:p>
            <a:pPr algn="just"/>
            <a:r>
              <a:rPr lang="vi-VN" dirty="0" smtClean="0"/>
              <a:t>Doanh nghiệp, tổ</a:t>
            </a:r>
            <a:r>
              <a:rPr lang="en-US" dirty="0" smtClean="0"/>
              <a:t> </a:t>
            </a:r>
            <a:r>
              <a:rPr lang="vi-VN" dirty="0" smtClean="0"/>
              <a:t>chức, cá</a:t>
            </a:r>
            <a:r>
              <a:rPr lang="en-US" dirty="0" smtClean="0"/>
              <a:t> </a:t>
            </a:r>
            <a:r>
              <a:rPr lang="vi-VN" dirty="0" smtClean="0"/>
              <a:t>nhân</a:t>
            </a:r>
            <a:r>
              <a:rPr lang="en-US" dirty="0" smtClean="0"/>
              <a:t> </a:t>
            </a:r>
            <a:r>
              <a:rPr lang="vi-VN" dirty="0" smtClean="0"/>
              <a:t>có</a:t>
            </a:r>
            <a:r>
              <a:rPr lang="en-US" dirty="0" smtClean="0"/>
              <a:t> </a:t>
            </a:r>
            <a:r>
              <a:rPr lang="vi-VN" dirty="0" smtClean="0"/>
              <a:t>dự</a:t>
            </a:r>
            <a:r>
              <a:rPr lang="en-US" dirty="0" smtClean="0"/>
              <a:t> </a:t>
            </a:r>
            <a:r>
              <a:rPr lang="vi-VN" dirty="0" smtClean="0"/>
              <a:t>án, đề</a:t>
            </a:r>
            <a:r>
              <a:rPr lang="en-US" dirty="0" smtClean="0"/>
              <a:t> </a:t>
            </a:r>
            <a:r>
              <a:rPr lang="vi-VN" dirty="0" smtClean="0"/>
              <a:t>tài, hoạt</a:t>
            </a:r>
            <a:r>
              <a:rPr lang="en-US" dirty="0" smtClean="0"/>
              <a:t> </a:t>
            </a:r>
            <a:r>
              <a:rPr lang="vi-VN" dirty="0" smtClean="0"/>
              <a:t>động phục</a:t>
            </a:r>
            <a:r>
              <a:rPr lang="en-US" dirty="0" smtClean="0"/>
              <a:t> </a:t>
            </a:r>
            <a:r>
              <a:rPr lang="vi-VN" dirty="0" smtClean="0"/>
              <a:t>vụ</a:t>
            </a:r>
            <a:r>
              <a:rPr lang="en-US" dirty="0" smtClean="0"/>
              <a:t> </a:t>
            </a:r>
            <a:r>
              <a:rPr lang="vi-VN" dirty="0" smtClean="0"/>
              <a:t>cho</a:t>
            </a:r>
            <a:r>
              <a:rPr lang="en-US" dirty="0" smtClean="0"/>
              <a:t> </a:t>
            </a:r>
            <a:r>
              <a:rPr lang="en-US" dirty="0" err="1" smtClean="0"/>
              <a:t>hoạt</a:t>
            </a:r>
            <a:r>
              <a:rPr lang="en-US" dirty="0" smtClean="0"/>
              <a:t> </a:t>
            </a:r>
            <a:r>
              <a:rPr lang="en-US" dirty="0" err="1" smtClean="0"/>
              <a:t>động</a:t>
            </a:r>
            <a:r>
              <a:rPr lang="en-US" dirty="0" smtClean="0"/>
              <a:t>  ĐMCN</a:t>
            </a:r>
            <a:r>
              <a:rPr lang="vi-VN" dirty="0" smtClean="0"/>
              <a:t>.</a:t>
            </a:r>
            <a:endParaRPr lang="en-US" dirty="0" smtClean="0"/>
          </a:p>
          <a:p>
            <a:pPr algn="just"/>
            <a:r>
              <a:rPr lang="en-US" dirty="0" err="1" smtClean="0"/>
              <a:t>Hoạt</a:t>
            </a:r>
            <a:r>
              <a:rPr lang="en-US" dirty="0" smtClean="0"/>
              <a:t> </a:t>
            </a:r>
            <a:r>
              <a:rPr lang="en-US" dirty="0" err="1" smtClean="0"/>
              <a:t>động</a:t>
            </a:r>
            <a:r>
              <a:rPr lang="en-US" dirty="0" smtClean="0"/>
              <a:t> ĐMCN:</a:t>
            </a:r>
          </a:p>
          <a:p>
            <a:pPr algn="just">
              <a:buFontTx/>
              <a:buChar char="-"/>
            </a:pPr>
            <a:r>
              <a:rPr lang="en-US" dirty="0" smtClean="0"/>
              <a:t>ĐM </a:t>
            </a:r>
            <a:r>
              <a:rPr lang="en-US" dirty="0" err="1" smtClean="0"/>
              <a:t>quy</a:t>
            </a:r>
            <a:r>
              <a:rPr lang="en-US" dirty="0" smtClean="0"/>
              <a:t> </a:t>
            </a:r>
            <a:r>
              <a:rPr lang="en-US" dirty="0" err="1" smtClean="0"/>
              <a:t>trình</a:t>
            </a:r>
            <a:r>
              <a:rPr lang="en-US" dirty="0" smtClean="0"/>
              <a:t> </a:t>
            </a:r>
            <a:r>
              <a:rPr lang="en-US" dirty="0" err="1" smtClean="0"/>
              <a:t>công</a:t>
            </a:r>
            <a:r>
              <a:rPr lang="en-US" dirty="0" smtClean="0"/>
              <a:t> </a:t>
            </a:r>
            <a:r>
              <a:rPr lang="en-US" dirty="0" err="1" smtClean="0"/>
              <a:t>nghệ</a:t>
            </a:r>
            <a:endParaRPr lang="en-US" dirty="0" smtClean="0"/>
          </a:p>
          <a:p>
            <a:pPr algn="just">
              <a:buFontTx/>
              <a:buChar char="-"/>
            </a:pPr>
            <a:r>
              <a:rPr lang="en-US" dirty="0" smtClean="0"/>
              <a:t>ĐM </a:t>
            </a:r>
            <a:r>
              <a:rPr lang="en-US" dirty="0" err="1" smtClean="0"/>
              <a:t>tổ</a:t>
            </a:r>
            <a:r>
              <a:rPr lang="en-US" dirty="0" smtClean="0"/>
              <a:t> </a:t>
            </a:r>
            <a:r>
              <a:rPr lang="en-US" dirty="0" err="1" smtClean="0"/>
              <a:t>chức</a:t>
            </a:r>
            <a:r>
              <a:rPr lang="en-US" dirty="0" smtClean="0"/>
              <a:t> </a:t>
            </a:r>
            <a:r>
              <a:rPr lang="en-US" dirty="0" err="1" smtClean="0"/>
              <a:t>sản</a:t>
            </a:r>
            <a:r>
              <a:rPr lang="en-US" dirty="0" smtClean="0"/>
              <a:t> </a:t>
            </a:r>
            <a:r>
              <a:rPr lang="en-US" dirty="0" err="1" smtClean="0"/>
              <a:t>xuất</a:t>
            </a:r>
            <a:r>
              <a:rPr lang="en-US" dirty="0" smtClean="0"/>
              <a:t> </a:t>
            </a:r>
            <a:r>
              <a:rPr lang="en-US" dirty="0" err="1" smtClean="0"/>
              <a:t>kinh</a:t>
            </a:r>
            <a:r>
              <a:rPr lang="en-US" dirty="0" smtClean="0"/>
              <a:t> </a:t>
            </a:r>
            <a:r>
              <a:rPr lang="en-US" dirty="0" err="1" smtClean="0"/>
              <a:t>doanh</a:t>
            </a:r>
            <a:endParaRPr lang="en-US" dirty="0" smtClean="0"/>
          </a:p>
          <a:p>
            <a:pPr algn="just">
              <a:buFontTx/>
              <a:buChar char="-"/>
            </a:pPr>
            <a:r>
              <a:rPr lang="en-US" dirty="0" smtClean="0"/>
              <a:t>ĐM </a:t>
            </a:r>
            <a:r>
              <a:rPr lang="en-US" dirty="0" err="1" smtClean="0"/>
              <a:t>marketting</a:t>
            </a:r>
            <a:endParaRPr lang="en-US" dirty="0" smtClean="0"/>
          </a:p>
          <a:p>
            <a:pPr algn="just"/>
            <a:r>
              <a:rPr lang="en-US" dirty="0" err="1" smtClean="0"/>
              <a:t>Nội</a:t>
            </a:r>
            <a:r>
              <a:rPr lang="en-US" dirty="0" smtClean="0"/>
              <a:t> dung </a:t>
            </a:r>
            <a:r>
              <a:rPr lang="en-US" dirty="0" err="1" smtClean="0"/>
              <a:t>hỗ</a:t>
            </a:r>
            <a:r>
              <a:rPr lang="en-US" dirty="0" smtClean="0"/>
              <a:t> </a:t>
            </a:r>
            <a:r>
              <a:rPr lang="en-US" dirty="0" err="1" smtClean="0"/>
              <a:t>trợ</a:t>
            </a:r>
            <a:r>
              <a:rPr lang="en-US" dirty="0" smtClean="0"/>
              <a:t> </a:t>
            </a:r>
            <a:r>
              <a:rPr lang="en-US" dirty="0" err="1" smtClean="0"/>
              <a:t>của</a:t>
            </a:r>
            <a:r>
              <a:rPr lang="en-US" dirty="0" smtClean="0"/>
              <a:t> </a:t>
            </a:r>
            <a:r>
              <a:rPr lang="en-US" dirty="0" err="1" smtClean="0"/>
              <a:t>Quỹ</a:t>
            </a:r>
            <a:r>
              <a:rPr lang="en-US" dirty="0" smtClean="0"/>
              <a:t>:</a:t>
            </a:r>
          </a:p>
          <a:p>
            <a:pPr algn="just">
              <a:buFontTx/>
              <a:buChar char="-"/>
            </a:pPr>
            <a:r>
              <a:rPr lang="en-US" dirty="0" err="1" smtClean="0"/>
              <a:t>Tài</a:t>
            </a:r>
            <a:r>
              <a:rPr lang="en-US" dirty="0" smtClean="0"/>
              <a:t> </a:t>
            </a:r>
            <a:r>
              <a:rPr lang="en-US" dirty="0" err="1" smtClean="0"/>
              <a:t>trợ</a:t>
            </a:r>
            <a:r>
              <a:rPr lang="en-US" dirty="0" smtClean="0"/>
              <a:t> </a:t>
            </a:r>
            <a:r>
              <a:rPr lang="en-US" dirty="0" err="1" smtClean="0"/>
              <a:t>cho</a:t>
            </a:r>
            <a:r>
              <a:rPr lang="en-US" dirty="0" smtClean="0"/>
              <a:t> </a:t>
            </a:r>
            <a:r>
              <a:rPr lang="en-US" dirty="0" err="1" smtClean="0"/>
              <a:t>các</a:t>
            </a:r>
            <a:r>
              <a:rPr lang="en-US" dirty="0" smtClean="0"/>
              <a:t> </a:t>
            </a:r>
            <a:r>
              <a:rPr lang="en-US" dirty="0" err="1" smtClean="0"/>
              <a:t>đề</a:t>
            </a:r>
            <a:r>
              <a:rPr lang="en-US" dirty="0" smtClean="0"/>
              <a:t> </a:t>
            </a:r>
            <a:r>
              <a:rPr lang="en-US" dirty="0" err="1" smtClean="0"/>
              <a:t>tao</a:t>
            </a:r>
            <a:r>
              <a:rPr lang="en-US" dirty="0" smtClean="0"/>
              <a:t>, </a:t>
            </a:r>
            <a:r>
              <a:rPr lang="en-US" dirty="0" err="1" smtClean="0"/>
              <a:t>dự</a:t>
            </a:r>
            <a:r>
              <a:rPr lang="en-US" dirty="0" smtClean="0"/>
              <a:t> </a:t>
            </a:r>
            <a:r>
              <a:rPr lang="en-US" dirty="0" err="1" smtClean="0"/>
              <a:t>án</a:t>
            </a:r>
            <a:r>
              <a:rPr lang="en-US" dirty="0" smtClean="0"/>
              <a:t>, </a:t>
            </a:r>
            <a:r>
              <a:rPr lang="en-US" dirty="0" err="1" smtClean="0"/>
              <a:t>hoạt</a:t>
            </a:r>
            <a:r>
              <a:rPr lang="en-US" dirty="0" smtClean="0"/>
              <a:t> </a:t>
            </a:r>
            <a:r>
              <a:rPr lang="en-US" dirty="0" err="1" smtClean="0"/>
              <a:t>động</a:t>
            </a:r>
            <a:r>
              <a:rPr lang="en-US" dirty="0" smtClean="0"/>
              <a:t>.</a:t>
            </a:r>
          </a:p>
          <a:p>
            <a:pPr algn="just">
              <a:buFontTx/>
              <a:buChar char="-"/>
            </a:pPr>
            <a:r>
              <a:rPr lang="en-US" dirty="0" smtClean="0"/>
              <a:t>Cho </a:t>
            </a:r>
            <a:r>
              <a:rPr lang="en-US" dirty="0" err="1" smtClean="0"/>
              <a:t>vay</a:t>
            </a:r>
            <a:r>
              <a:rPr lang="en-US" dirty="0" smtClean="0"/>
              <a:t>, </a:t>
            </a:r>
            <a:r>
              <a:rPr lang="en-US" dirty="0" err="1" smtClean="0"/>
              <a:t>hỗ</a:t>
            </a:r>
            <a:r>
              <a:rPr lang="en-US" dirty="0" smtClean="0"/>
              <a:t> </a:t>
            </a:r>
            <a:r>
              <a:rPr lang="en-US" dirty="0" err="1" smtClean="0"/>
              <a:t>trợ</a:t>
            </a:r>
            <a:r>
              <a:rPr lang="en-US" dirty="0" smtClean="0"/>
              <a:t> </a:t>
            </a:r>
            <a:r>
              <a:rPr lang="en-US" dirty="0" err="1" smtClean="0"/>
              <a:t>lãi</a:t>
            </a:r>
            <a:r>
              <a:rPr lang="en-US" dirty="0" smtClean="0"/>
              <a:t> </a:t>
            </a:r>
            <a:r>
              <a:rPr lang="en-US" dirty="0" err="1" smtClean="0"/>
              <a:t>suất</a:t>
            </a:r>
            <a:r>
              <a:rPr lang="en-US" dirty="0" smtClean="0"/>
              <a:t> </a:t>
            </a:r>
            <a:r>
              <a:rPr lang="en-US" dirty="0" err="1" smtClean="0"/>
              <a:t>vay</a:t>
            </a:r>
            <a:r>
              <a:rPr lang="en-US" dirty="0" smtClean="0"/>
              <a:t>, </a:t>
            </a:r>
            <a:r>
              <a:rPr lang="en-US" dirty="0" err="1" smtClean="0"/>
              <a:t>bảo</a:t>
            </a:r>
            <a:r>
              <a:rPr lang="en-US" dirty="0" smtClean="0"/>
              <a:t> </a:t>
            </a:r>
            <a:r>
              <a:rPr lang="en-US" dirty="0" err="1" smtClean="0"/>
              <a:t>lãnh</a:t>
            </a:r>
            <a:r>
              <a:rPr lang="en-US" dirty="0" smtClean="0"/>
              <a:t> </a:t>
            </a:r>
            <a:r>
              <a:rPr lang="en-US" dirty="0" err="1" smtClean="0"/>
              <a:t>vay</a:t>
            </a:r>
            <a:r>
              <a:rPr lang="en-US" dirty="0" smtClean="0"/>
              <a:t> </a:t>
            </a:r>
            <a:r>
              <a:rPr lang="en-US" dirty="0" err="1" smtClean="0"/>
              <a:t>vốn</a:t>
            </a:r>
            <a:r>
              <a:rPr lang="en-US" dirty="0" smtClean="0"/>
              <a:t> </a:t>
            </a:r>
            <a:r>
              <a:rPr lang="en-US" dirty="0" err="1" smtClean="0"/>
              <a:t>các</a:t>
            </a:r>
            <a:r>
              <a:rPr lang="en-US" dirty="0" smtClean="0"/>
              <a:t> </a:t>
            </a:r>
            <a:r>
              <a:rPr lang="en-US" dirty="0" err="1" smtClean="0"/>
              <a:t>dự</a:t>
            </a:r>
            <a:r>
              <a:rPr lang="en-US" dirty="0" smtClean="0"/>
              <a:t> </a:t>
            </a:r>
            <a:r>
              <a:rPr lang="en-US" dirty="0" err="1" smtClean="0"/>
              <a:t>án</a:t>
            </a:r>
            <a:endParaRPr lang="en-US" dirty="0"/>
          </a:p>
        </p:txBody>
      </p:sp>
      <p:pic>
        <p:nvPicPr>
          <p:cNvPr id="4" name="Picture 4"/>
          <p:cNvPicPr>
            <a:picLocks noChangeAspect="1"/>
          </p:cNvPicPr>
          <p:nvPr/>
        </p:nvPicPr>
        <p:blipFill>
          <a:blip r:embed="rId2"/>
          <a:srcRect/>
          <a:stretch>
            <a:fillRect/>
          </a:stretch>
        </p:blipFill>
        <p:spPr bwMode="auto">
          <a:xfrm>
            <a:off x="6400800" y="0"/>
            <a:ext cx="2743200" cy="874713"/>
          </a:xfrm>
          <a:prstGeom prst="rect">
            <a:avLst/>
          </a:prstGeom>
          <a:noFill/>
          <a:ln w="9525">
            <a:noFill/>
            <a:miter lim="800000"/>
            <a:headEnd/>
            <a:tailEnd/>
          </a:ln>
        </p:spPr>
      </p:pic>
      <p:sp>
        <p:nvSpPr>
          <p:cNvPr id="5" name="Title 1"/>
          <p:cNvSpPr txBox="1">
            <a:spLocks/>
          </p:cNvSpPr>
          <p:nvPr/>
        </p:nvSpPr>
        <p:spPr bwMode="black">
          <a:xfrm>
            <a:off x="3886200" y="6294438"/>
            <a:ext cx="5257800" cy="56356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rmAutofit fontScale="97500"/>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sz="2400" kern="0" dirty="0" smtClean="0">
                <a:solidFill>
                  <a:srgbClr val="002060"/>
                </a:solidFill>
                <a:latin typeface="Arial" pitchFamily="34" charset="0"/>
                <a:ea typeface="+mj-ea"/>
                <a:cs typeface="Arial" pitchFamily="34" charset="0"/>
              </a:rPr>
              <a:t>Quỹ</a:t>
            </a:r>
            <a:r>
              <a:rPr kumimoji="0" lang="en-US" sz="2400" b="0" i="0" u="none" strike="noStrike" kern="0" cap="none" spc="0" normalizeH="0" baseline="0" noProof="0" dirty="0" smtClean="0">
                <a:ln>
                  <a:noFill/>
                </a:ln>
                <a:solidFill>
                  <a:srgbClr val="002060"/>
                </a:solidFill>
                <a:effectLst/>
                <a:uLnTx/>
                <a:uFillTx/>
                <a:latin typeface="Arial" pitchFamily="34" charset="0"/>
                <a:ea typeface="+mj-ea"/>
                <a:cs typeface="Arial" pitchFamily="34" charset="0"/>
              </a:rPr>
              <a:t> đổi</a:t>
            </a:r>
            <a:r>
              <a:rPr kumimoji="0" lang="en-US" sz="2400" b="0" i="0" u="none" strike="noStrike" kern="0" cap="none" spc="0" normalizeH="0" noProof="0" dirty="0" smtClean="0">
                <a:ln>
                  <a:noFill/>
                </a:ln>
                <a:solidFill>
                  <a:srgbClr val="002060"/>
                </a:solidFill>
                <a:effectLst/>
                <a:uLnTx/>
                <a:uFillTx/>
                <a:latin typeface="Arial" pitchFamily="34" charset="0"/>
                <a:ea typeface="+mj-ea"/>
                <a:cs typeface="Arial" pitchFamily="34" charset="0"/>
              </a:rPr>
              <a:t> mới công nghệ quốc gia</a:t>
            </a:r>
            <a:endParaRPr kumimoji="0" lang="en-US" sz="2400" b="0" i="0" u="none" strike="noStrike" kern="0" cap="none" spc="0" normalizeH="0" baseline="0" noProof="0" dirty="0">
              <a:ln>
                <a:noFill/>
              </a:ln>
              <a:solidFill>
                <a:srgbClr val="002060"/>
              </a:solidFill>
              <a:effectLst/>
              <a:uLnTx/>
              <a:uFillTx/>
              <a:latin typeface="Arial" pitchFamily="34" charset="0"/>
              <a:ea typeface="+mj-ea"/>
              <a:cs typeface="Arial"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34950" y="1066800"/>
            <a:ext cx="8658225" cy="5257800"/>
          </a:xfrm>
        </p:spPr>
        <p:txBody>
          <a:bodyPr/>
          <a:lstStyle/>
          <a:p>
            <a:pPr>
              <a:buNone/>
            </a:pPr>
            <a:r>
              <a:rPr lang="en-US" dirty="0" smtClean="0"/>
              <a:t>1. </a:t>
            </a:r>
            <a:r>
              <a:rPr lang="vi-VN" dirty="0" smtClean="0"/>
              <a:t>Dự</a:t>
            </a:r>
            <a:r>
              <a:rPr lang="en-US" dirty="0" smtClean="0"/>
              <a:t> </a:t>
            </a:r>
            <a:r>
              <a:rPr lang="vi-VN" dirty="0" smtClean="0"/>
              <a:t>án</a:t>
            </a:r>
            <a:r>
              <a:rPr lang="en-US" dirty="0" smtClean="0"/>
              <a:t> </a:t>
            </a:r>
            <a:r>
              <a:rPr lang="vi-VN" dirty="0" smtClean="0"/>
              <a:t>được</a:t>
            </a:r>
            <a:r>
              <a:rPr lang="en-US" dirty="0" smtClean="0"/>
              <a:t> </a:t>
            </a:r>
            <a:r>
              <a:rPr lang="vi-VN" dirty="0" smtClean="0"/>
              <a:t>quỹ</a:t>
            </a:r>
            <a:r>
              <a:rPr lang="en-US" dirty="0" smtClean="0"/>
              <a:t> </a:t>
            </a:r>
            <a:r>
              <a:rPr lang="vi-VN" dirty="0" smtClean="0"/>
              <a:t>tài trợ</a:t>
            </a:r>
          </a:p>
          <a:p>
            <a:pPr algn="just">
              <a:buNone/>
            </a:pPr>
            <a:r>
              <a:rPr lang="vi-VN" dirty="0" smtClean="0"/>
              <a:t>-</a:t>
            </a:r>
            <a:r>
              <a:rPr lang="en-US" dirty="0" smtClean="0"/>
              <a:t> </a:t>
            </a:r>
            <a:r>
              <a:rPr lang="vi-VN" dirty="0" smtClean="0"/>
              <a:t>Nghiên cứu phát triển công nghệ</a:t>
            </a:r>
            <a:r>
              <a:rPr lang="en-US" dirty="0" smtClean="0"/>
              <a:t> </a:t>
            </a:r>
            <a:r>
              <a:rPr lang="vi-VN" dirty="0" smtClean="0"/>
              <a:t>mới, công nghệ</a:t>
            </a:r>
            <a:r>
              <a:rPr lang="en-US" dirty="0" smtClean="0"/>
              <a:t> </a:t>
            </a:r>
            <a:r>
              <a:rPr lang="vi-VN" dirty="0" smtClean="0"/>
              <a:t>tiên tiến, công nghệ</a:t>
            </a:r>
            <a:r>
              <a:rPr lang="en-US" dirty="0" smtClean="0"/>
              <a:t> </a:t>
            </a:r>
            <a:r>
              <a:rPr lang="vi-VN" dirty="0" smtClean="0"/>
              <a:t>cao để</a:t>
            </a:r>
            <a:r>
              <a:rPr lang="en-US" dirty="0" smtClean="0"/>
              <a:t> </a:t>
            </a:r>
            <a:r>
              <a:rPr lang="vi-VN" dirty="0" smtClean="0"/>
              <a:t>tạo ra sản phẩm mới, dịch vụ</a:t>
            </a:r>
            <a:r>
              <a:rPr lang="en-US" dirty="0" smtClean="0"/>
              <a:t> </a:t>
            </a:r>
            <a:r>
              <a:rPr lang="vi-VN" dirty="0" smtClean="0"/>
              <a:t>mới</a:t>
            </a:r>
            <a:r>
              <a:rPr lang="en-US" dirty="0" smtClean="0"/>
              <a:t>.</a:t>
            </a:r>
            <a:endParaRPr lang="vi-VN" dirty="0" smtClean="0"/>
          </a:p>
          <a:p>
            <a:pPr algn="just">
              <a:buNone/>
            </a:pPr>
            <a:r>
              <a:rPr lang="vi-VN" dirty="0" smtClean="0"/>
              <a:t>- Ươm tạo công nghệ; sản xuất thử</a:t>
            </a:r>
            <a:r>
              <a:rPr lang="en-US" dirty="0" smtClean="0"/>
              <a:t> </a:t>
            </a:r>
            <a:r>
              <a:rPr lang="vi-VN" dirty="0" smtClean="0"/>
              <a:t>nghiệm sản phẩm mới</a:t>
            </a:r>
            <a:r>
              <a:rPr lang="en-US" dirty="0" smtClean="0"/>
              <a:t>.</a:t>
            </a:r>
            <a:endParaRPr lang="vi-VN" dirty="0" smtClean="0"/>
          </a:p>
          <a:p>
            <a:pPr algn="just">
              <a:buNone/>
            </a:pPr>
            <a:r>
              <a:rPr lang="vi-VN" dirty="0" smtClean="0"/>
              <a:t>- Đào tạo cán bộ</a:t>
            </a:r>
            <a:r>
              <a:rPr lang="en-US" dirty="0" smtClean="0"/>
              <a:t> </a:t>
            </a:r>
            <a:r>
              <a:rPr lang="vi-VN" dirty="0" smtClean="0"/>
              <a:t>khoa học và công nghệ</a:t>
            </a:r>
            <a:r>
              <a:rPr lang="en-US" dirty="0" smtClean="0"/>
              <a:t> </a:t>
            </a:r>
            <a:r>
              <a:rPr lang="vi-VN" dirty="0" smtClean="0"/>
              <a:t>phục vụ</a:t>
            </a:r>
            <a:r>
              <a:rPr lang="en-US" dirty="0" smtClean="0"/>
              <a:t> </a:t>
            </a:r>
            <a:r>
              <a:rPr lang="vi-VN" dirty="0" smtClean="0"/>
              <a:t>chuyển giao, ứng dụng công nghệ</a:t>
            </a:r>
            <a:r>
              <a:rPr lang="en-US" dirty="0" smtClean="0"/>
              <a:t>.</a:t>
            </a:r>
            <a:endParaRPr lang="vi-VN" dirty="0" smtClean="0"/>
          </a:p>
          <a:p>
            <a:pPr algn="just">
              <a:buNone/>
            </a:pPr>
            <a:r>
              <a:rPr lang="vi-VN" dirty="0" smtClean="0"/>
              <a:t>-Chuyển giao, hoàn thiện, sáng tạo công nghệ để</a:t>
            </a:r>
            <a:r>
              <a:rPr lang="en-US" dirty="0" smtClean="0"/>
              <a:t> </a:t>
            </a:r>
            <a:r>
              <a:rPr lang="vi-VN" dirty="0" smtClean="0"/>
              <a:t>sản xuất sản phẩm chủ</a:t>
            </a:r>
            <a:r>
              <a:rPr lang="en-US" dirty="0" smtClean="0"/>
              <a:t> </a:t>
            </a:r>
            <a:r>
              <a:rPr lang="vi-VN" dirty="0" smtClean="0"/>
              <a:t>lực, sản phẩm trọng điểm, sản phẩm quốc gi</a:t>
            </a:r>
            <a:r>
              <a:rPr lang="en-US" dirty="0" smtClean="0"/>
              <a:t>a.</a:t>
            </a:r>
            <a:endParaRPr lang="en-US" sz="2400" dirty="0"/>
          </a:p>
        </p:txBody>
      </p:sp>
      <p:sp>
        <p:nvSpPr>
          <p:cNvPr id="4" name="Title 1"/>
          <p:cNvSpPr>
            <a:spLocks noGrp="1"/>
          </p:cNvSpPr>
          <p:nvPr>
            <p:ph type="title"/>
          </p:nvPr>
        </p:nvSpPr>
        <p:spPr>
          <a:xfrm>
            <a:off x="547688" y="319088"/>
            <a:ext cx="7162800" cy="563562"/>
          </a:xfrm>
        </p:spPr>
        <p:txBody>
          <a:bodyPr/>
          <a:lstStyle/>
          <a:p>
            <a:pPr algn="l"/>
            <a:r>
              <a:rPr lang="en-US" dirty="0" smtClean="0"/>
              <a:t>2. Nhiệm vụ được Quỹ tài trợ</a:t>
            </a:r>
            <a:endParaRPr lang="en-US" dirty="0"/>
          </a:p>
        </p:txBody>
      </p:sp>
      <p:pic>
        <p:nvPicPr>
          <p:cNvPr id="6" name="Picture 4"/>
          <p:cNvPicPr>
            <a:picLocks noChangeAspect="1"/>
          </p:cNvPicPr>
          <p:nvPr/>
        </p:nvPicPr>
        <p:blipFill>
          <a:blip r:embed="rId2"/>
          <a:srcRect/>
          <a:stretch>
            <a:fillRect/>
          </a:stretch>
        </p:blipFill>
        <p:spPr bwMode="auto">
          <a:xfrm>
            <a:off x="6400800" y="0"/>
            <a:ext cx="2743200" cy="874713"/>
          </a:xfrm>
          <a:prstGeom prst="rect">
            <a:avLst/>
          </a:prstGeom>
          <a:noFill/>
          <a:ln w="9525">
            <a:noFill/>
            <a:miter lim="800000"/>
            <a:headEnd/>
            <a:tailEnd/>
          </a:ln>
        </p:spPr>
      </p:pic>
      <p:sp>
        <p:nvSpPr>
          <p:cNvPr id="7" name="Title 1"/>
          <p:cNvSpPr txBox="1">
            <a:spLocks/>
          </p:cNvSpPr>
          <p:nvPr/>
        </p:nvSpPr>
        <p:spPr bwMode="black">
          <a:xfrm>
            <a:off x="3886200" y="6294438"/>
            <a:ext cx="5257800" cy="56356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rmAutofit fontScale="97500"/>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sz="2400" kern="0" dirty="0" smtClean="0">
                <a:solidFill>
                  <a:srgbClr val="002060"/>
                </a:solidFill>
                <a:latin typeface="Arial" pitchFamily="34" charset="0"/>
                <a:ea typeface="+mj-ea"/>
                <a:cs typeface="Arial" pitchFamily="34" charset="0"/>
              </a:rPr>
              <a:t>Quỹ</a:t>
            </a:r>
            <a:r>
              <a:rPr kumimoji="0" lang="en-US" sz="2400" b="0" i="0" u="none" strike="noStrike" kern="0" cap="none" spc="0" normalizeH="0" baseline="0" noProof="0" dirty="0" smtClean="0">
                <a:ln>
                  <a:noFill/>
                </a:ln>
                <a:solidFill>
                  <a:srgbClr val="002060"/>
                </a:solidFill>
                <a:effectLst/>
                <a:uLnTx/>
                <a:uFillTx/>
                <a:latin typeface="Arial" pitchFamily="34" charset="0"/>
                <a:ea typeface="+mj-ea"/>
                <a:cs typeface="Arial" pitchFamily="34" charset="0"/>
              </a:rPr>
              <a:t> đổi</a:t>
            </a:r>
            <a:r>
              <a:rPr kumimoji="0" lang="en-US" sz="2400" b="0" i="0" u="none" strike="noStrike" kern="0" cap="none" spc="0" normalizeH="0" noProof="0" dirty="0" smtClean="0">
                <a:ln>
                  <a:noFill/>
                </a:ln>
                <a:solidFill>
                  <a:srgbClr val="002060"/>
                </a:solidFill>
                <a:effectLst/>
                <a:uLnTx/>
                <a:uFillTx/>
                <a:latin typeface="Arial" pitchFamily="34" charset="0"/>
                <a:ea typeface="+mj-ea"/>
                <a:cs typeface="Arial" pitchFamily="34" charset="0"/>
              </a:rPr>
              <a:t> mới công nghệ quốc gia</a:t>
            </a:r>
            <a:endParaRPr kumimoji="0" lang="en-US" sz="2400" b="0" i="0" u="none" strike="noStrike" kern="0" cap="none" spc="0" normalizeH="0" baseline="0" noProof="0" dirty="0">
              <a:ln>
                <a:noFill/>
              </a:ln>
              <a:solidFill>
                <a:srgbClr val="002060"/>
              </a:solidFill>
              <a:effectLst/>
              <a:uLnTx/>
              <a:uFillTx/>
              <a:latin typeface="Arial" pitchFamily="34" charset="0"/>
              <a:ea typeface="+mj-ea"/>
              <a:cs typeface="Arial"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34950" y="914400"/>
            <a:ext cx="8604250" cy="5410200"/>
          </a:xfrm>
        </p:spPr>
        <p:txBody>
          <a:bodyPr/>
          <a:lstStyle/>
          <a:p>
            <a:pPr>
              <a:buNone/>
            </a:pPr>
            <a:r>
              <a:rPr lang="en-US" dirty="0" smtClean="0"/>
              <a:t>2. </a:t>
            </a:r>
            <a:r>
              <a:rPr lang="vi-VN" dirty="0" smtClean="0"/>
              <a:t>Đề</a:t>
            </a:r>
            <a:r>
              <a:rPr lang="en-US" dirty="0" smtClean="0"/>
              <a:t> </a:t>
            </a:r>
            <a:r>
              <a:rPr lang="vi-VN" dirty="0" smtClean="0"/>
              <a:t>tài, hoạt</a:t>
            </a:r>
            <a:r>
              <a:rPr lang="en-US" dirty="0" smtClean="0"/>
              <a:t> </a:t>
            </a:r>
            <a:r>
              <a:rPr lang="vi-VN" dirty="0" smtClean="0"/>
              <a:t>đ</a:t>
            </a:r>
            <a:r>
              <a:rPr lang="en-US" dirty="0" smtClean="0"/>
              <a:t>ộ</a:t>
            </a:r>
            <a:r>
              <a:rPr lang="vi-VN" dirty="0" smtClean="0"/>
              <a:t>ng</a:t>
            </a:r>
            <a:r>
              <a:rPr lang="en-US" dirty="0" smtClean="0"/>
              <a:t> </a:t>
            </a:r>
            <a:r>
              <a:rPr lang="vi-VN" dirty="0" smtClean="0"/>
              <a:t>được</a:t>
            </a:r>
            <a:r>
              <a:rPr lang="en-US" dirty="0" smtClean="0"/>
              <a:t> </a:t>
            </a:r>
            <a:r>
              <a:rPr lang="vi-VN" dirty="0" smtClean="0"/>
              <a:t>Quỹ</a:t>
            </a:r>
            <a:r>
              <a:rPr lang="en-US" dirty="0" smtClean="0"/>
              <a:t> </a:t>
            </a:r>
            <a:r>
              <a:rPr lang="vi-VN" dirty="0" smtClean="0"/>
              <a:t>tài trợ</a:t>
            </a:r>
            <a:endParaRPr lang="en-US" dirty="0" smtClean="0"/>
          </a:p>
          <a:p>
            <a:pPr>
              <a:buNone/>
            </a:pPr>
            <a:r>
              <a:rPr lang="en-US" sz="2200" dirty="0" smtClean="0"/>
              <a:t>a</a:t>
            </a:r>
            <a:r>
              <a:rPr lang="en-US" dirty="0" smtClean="0"/>
              <a:t>. </a:t>
            </a:r>
            <a:r>
              <a:rPr lang="vi-VN" dirty="0" smtClean="0"/>
              <a:t>Đề</a:t>
            </a:r>
            <a:r>
              <a:rPr lang="en-US" dirty="0" smtClean="0"/>
              <a:t> </a:t>
            </a:r>
            <a:r>
              <a:rPr lang="vi-VN" dirty="0" smtClean="0"/>
              <a:t>tài:</a:t>
            </a:r>
          </a:p>
          <a:p>
            <a:pPr algn="just">
              <a:buNone/>
            </a:pPr>
            <a:r>
              <a:rPr lang="vi-VN" dirty="0" smtClean="0"/>
              <a:t>- Nghiên cứu lập dự</a:t>
            </a:r>
            <a:r>
              <a:rPr lang="en-US" dirty="0" smtClean="0"/>
              <a:t> </a:t>
            </a:r>
            <a:r>
              <a:rPr lang="vi-VN" dirty="0" smtClean="0"/>
              <a:t>án nghiên cứu tiền khả</a:t>
            </a:r>
            <a:r>
              <a:rPr lang="en-US" dirty="0" smtClean="0"/>
              <a:t> </a:t>
            </a:r>
            <a:r>
              <a:rPr lang="vi-VN" dirty="0" smtClean="0"/>
              <a:t>thi, dự</a:t>
            </a:r>
            <a:r>
              <a:rPr lang="en-US" dirty="0" smtClean="0"/>
              <a:t> </a:t>
            </a:r>
            <a:r>
              <a:rPr lang="vi-VN" dirty="0" smtClean="0"/>
              <a:t>án khả</a:t>
            </a:r>
            <a:r>
              <a:rPr lang="en-US" dirty="0" smtClean="0"/>
              <a:t> </a:t>
            </a:r>
            <a:r>
              <a:rPr lang="vi-VN" dirty="0" smtClean="0"/>
              <a:t>thi phát</a:t>
            </a:r>
            <a:r>
              <a:rPr lang="en-US" dirty="0" smtClean="0"/>
              <a:t> </a:t>
            </a:r>
            <a:r>
              <a:rPr lang="vi-VN" dirty="0" smtClean="0"/>
              <a:t>triển </a:t>
            </a:r>
            <a:r>
              <a:rPr lang="en-US" dirty="0" smtClean="0"/>
              <a:t>CN </a:t>
            </a:r>
            <a:r>
              <a:rPr lang="vi-VN" dirty="0" smtClean="0"/>
              <a:t>mới, </a:t>
            </a:r>
            <a:r>
              <a:rPr lang="en-US" dirty="0" smtClean="0"/>
              <a:t>CN </a:t>
            </a:r>
            <a:r>
              <a:rPr lang="vi-VN" dirty="0" smtClean="0"/>
              <a:t>tiên tiến.</a:t>
            </a:r>
          </a:p>
          <a:p>
            <a:pPr algn="just">
              <a:buNone/>
            </a:pPr>
            <a:r>
              <a:rPr lang="vi-VN" dirty="0" smtClean="0"/>
              <a:t>-</a:t>
            </a:r>
            <a:r>
              <a:rPr lang="en-US" dirty="0" smtClean="0"/>
              <a:t> </a:t>
            </a:r>
            <a:r>
              <a:rPr lang="vi-VN" dirty="0" smtClean="0"/>
              <a:t>Tìm kiếm, giải mã công nghệ, khai thác sáng chế, cải tiến kỹ</a:t>
            </a:r>
            <a:r>
              <a:rPr lang="en-US" dirty="0" smtClean="0"/>
              <a:t> </a:t>
            </a:r>
            <a:r>
              <a:rPr lang="vi-VN" dirty="0" smtClean="0"/>
              <a:t>thuật</a:t>
            </a:r>
            <a:r>
              <a:rPr lang="en-US" dirty="0" smtClean="0"/>
              <a:t> </a:t>
            </a:r>
            <a:r>
              <a:rPr lang="vi-VN" dirty="0" smtClean="0"/>
              <a:t>cho phát triển </a:t>
            </a:r>
            <a:r>
              <a:rPr lang="en-US" dirty="0" smtClean="0"/>
              <a:t>CN </a:t>
            </a:r>
            <a:r>
              <a:rPr lang="vi-VN" dirty="0" smtClean="0"/>
              <a:t>mới, </a:t>
            </a:r>
            <a:r>
              <a:rPr lang="en-US" dirty="0" smtClean="0"/>
              <a:t>CN </a:t>
            </a:r>
            <a:r>
              <a:rPr lang="vi-VN" dirty="0" smtClean="0"/>
              <a:t>tiên tiến.</a:t>
            </a:r>
          </a:p>
          <a:p>
            <a:pPr>
              <a:buNone/>
            </a:pPr>
            <a:r>
              <a:rPr lang="vi-VN" dirty="0" smtClean="0"/>
              <a:t>b</a:t>
            </a:r>
            <a:r>
              <a:rPr lang="en-US" dirty="0" smtClean="0"/>
              <a:t>.</a:t>
            </a:r>
            <a:r>
              <a:rPr lang="vi-VN" dirty="0" smtClean="0"/>
              <a:t> Hoạt</a:t>
            </a:r>
            <a:r>
              <a:rPr lang="en-US" dirty="0" smtClean="0"/>
              <a:t> </a:t>
            </a:r>
            <a:r>
              <a:rPr lang="vi-VN" dirty="0" smtClean="0"/>
              <a:t>động:</a:t>
            </a:r>
          </a:p>
          <a:p>
            <a:pPr>
              <a:buNone/>
            </a:pPr>
            <a:r>
              <a:rPr lang="vi-VN" dirty="0" smtClean="0"/>
              <a:t>- Đào tạo,</a:t>
            </a:r>
            <a:r>
              <a:rPr lang="en-US" dirty="0" smtClean="0"/>
              <a:t> </a:t>
            </a:r>
            <a:r>
              <a:rPr lang="vi-VN" dirty="0" smtClean="0"/>
              <a:t>bồi dưỡng kiến thức, thuê chuyên gia tư</a:t>
            </a:r>
            <a:r>
              <a:rPr lang="en-US" dirty="0" smtClean="0"/>
              <a:t> </a:t>
            </a:r>
            <a:r>
              <a:rPr lang="vi-VN" dirty="0" smtClean="0"/>
              <a:t>vấn cho phát triển </a:t>
            </a:r>
            <a:r>
              <a:rPr lang="en-US" dirty="0" smtClean="0"/>
              <a:t>CN </a:t>
            </a:r>
            <a:r>
              <a:rPr lang="vi-VN" dirty="0" smtClean="0"/>
              <a:t>mới, công nghệ</a:t>
            </a:r>
            <a:r>
              <a:rPr lang="en-US" dirty="0" smtClean="0"/>
              <a:t> </a:t>
            </a:r>
            <a:r>
              <a:rPr lang="vi-VN" dirty="0" smtClean="0"/>
              <a:t>tiên tiến, đổi mới công nghệ</a:t>
            </a:r>
            <a:r>
              <a:rPr lang="en-US" dirty="0" smtClean="0"/>
              <a:t> </a:t>
            </a:r>
            <a:r>
              <a:rPr lang="vi-VN" dirty="0" smtClean="0"/>
              <a:t>của </a:t>
            </a:r>
            <a:r>
              <a:rPr lang="en-US" dirty="0" smtClean="0"/>
              <a:t>DN</a:t>
            </a:r>
            <a:endParaRPr lang="en-US" dirty="0"/>
          </a:p>
        </p:txBody>
      </p:sp>
      <p:sp>
        <p:nvSpPr>
          <p:cNvPr id="6" name="Title 1"/>
          <p:cNvSpPr>
            <a:spLocks noGrp="1"/>
          </p:cNvSpPr>
          <p:nvPr>
            <p:ph type="title"/>
          </p:nvPr>
        </p:nvSpPr>
        <p:spPr>
          <a:xfrm>
            <a:off x="547688" y="319088"/>
            <a:ext cx="7162800" cy="563562"/>
          </a:xfrm>
        </p:spPr>
        <p:txBody>
          <a:bodyPr/>
          <a:lstStyle/>
          <a:p>
            <a:pPr algn="l"/>
            <a:r>
              <a:rPr lang="en-US" dirty="0" smtClean="0"/>
              <a:t>2. Nhiệm vụ được Quỹ tài trợ</a:t>
            </a:r>
            <a:endParaRPr lang="en-US" dirty="0"/>
          </a:p>
        </p:txBody>
      </p:sp>
      <p:pic>
        <p:nvPicPr>
          <p:cNvPr id="7" name="Picture 4"/>
          <p:cNvPicPr>
            <a:picLocks noChangeAspect="1"/>
          </p:cNvPicPr>
          <p:nvPr/>
        </p:nvPicPr>
        <p:blipFill>
          <a:blip r:embed="rId2"/>
          <a:srcRect/>
          <a:stretch>
            <a:fillRect/>
          </a:stretch>
        </p:blipFill>
        <p:spPr bwMode="auto">
          <a:xfrm>
            <a:off x="6400800" y="0"/>
            <a:ext cx="2743200" cy="874713"/>
          </a:xfrm>
          <a:prstGeom prst="rect">
            <a:avLst/>
          </a:prstGeom>
          <a:noFill/>
          <a:ln w="9525">
            <a:noFill/>
            <a:miter lim="800000"/>
            <a:headEnd/>
            <a:tailEnd/>
          </a:ln>
        </p:spPr>
      </p:pic>
      <p:sp>
        <p:nvSpPr>
          <p:cNvPr id="8" name="Title 1"/>
          <p:cNvSpPr txBox="1">
            <a:spLocks/>
          </p:cNvSpPr>
          <p:nvPr/>
        </p:nvSpPr>
        <p:spPr bwMode="black">
          <a:xfrm>
            <a:off x="3886200" y="6294438"/>
            <a:ext cx="5257800" cy="56356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rmAutofit fontScale="97500"/>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sz="2400" kern="0" dirty="0" smtClean="0">
                <a:solidFill>
                  <a:srgbClr val="002060"/>
                </a:solidFill>
                <a:latin typeface="Arial" pitchFamily="34" charset="0"/>
                <a:ea typeface="+mj-ea"/>
                <a:cs typeface="Arial" pitchFamily="34" charset="0"/>
              </a:rPr>
              <a:t>Quỹ</a:t>
            </a:r>
            <a:r>
              <a:rPr kumimoji="0" lang="en-US" sz="2400" b="0" i="0" u="none" strike="noStrike" kern="0" cap="none" spc="0" normalizeH="0" baseline="0" noProof="0" dirty="0" smtClean="0">
                <a:ln>
                  <a:noFill/>
                </a:ln>
                <a:solidFill>
                  <a:srgbClr val="002060"/>
                </a:solidFill>
                <a:effectLst/>
                <a:uLnTx/>
                <a:uFillTx/>
                <a:latin typeface="Arial" pitchFamily="34" charset="0"/>
                <a:ea typeface="+mj-ea"/>
                <a:cs typeface="Arial" pitchFamily="34" charset="0"/>
              </a:rPr>
              <a:t> đổi</a:t>
            </a:r>
            <a:r>
              <a:rPr kumimoji="0" lang="en-US" sz="2400" b="0" i="0" u="none" strike="noStrike" kern="0" cap="none" spc="0" normalizeH="0" noProof="0" dirty="0" smtClean="0">
                <a:ln>
                  <a:noFill/>
                </a:ln>
                <a:solidFill>
                  <a:srgbClr val="002060"/>
                </a:solidFill>
                <a:effectLst/>
                <a:uLnTx/>
                <a:uFillTx/>
                <a:latin typeface="Arial" pitchFamily="34" charset="0"/>
                <a:ea typeface="+mj-ea"/>
                <a:cs typeface="Arial" pitchFamily="34" charset="0"/>
              </a:rPr>
              <a:t> mới công nghệ quốc gia</a:t>
            </a:r>
            <a:endParaRPr kumimoji="0" lang="en-US" sz="2400" b="0" i="0" u="none" strike="noStrike" kern="0" cap="none" spc="0" normalizeH="0" baseline="0" noProof="0" dirty="0">
              <a:ln>
                <a:noFill/>
              </a:ln>
              <a:solidFill>
                <a:srgbClr val="002060"/>
              </a:solidFill>
              <a:effectLst/>
              <a:uLnTx/>
              <a:uFillTx/>
              <a:latin typeface="Arial" pitchFamily="34" charset="0"/>
              <a:ea typeface="+mj-ea"/>
              <a:cs typeface="Arial"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7688" y="319088"/>
            <a:ext cx="6005512" cy="563562"/>
          </a:xfrm>
        </p:spPr>
        <p:txBody>
          <a:bodyPr/>
          <a:lstStyle/>
          <a:p>
            <a:pPr algn="l"/>
            <a:r>
              <a:rPr lang="en-US" sz="2400" dirty="0" smtClean="0"/>
              <a:t>3. </a:t>
            </a:r>
            <a:r>
              <a:rPr lang="vi-VN" sz="2400" dirty="0" smtClean="0"/>
              <a:t>Nhiệm</a:t>
            </a:r>
            <a:r>
              <a:rPr lang="en-US" sz="2400" dirty="0" smtClean="0"/>
              <a:t> </a:t>
            </a:r>
            <a:r>
              <a:rPr lang="vi-VN" sz="2400" dirty="0" smtClean="0"/>
              <a:t>vụ</a:t>
            </a:r>
            <a:r>
              <a:rPr lang="en-US" sz="2400" dirty="0" smtClean="0"/>
              <a:t> </a:t>
            </a:r>
            <a:r>
              <a:rPr lang="vi-VN" sz="2400" dirty="0" smtClean="0"/>
              <a:t>được</a:t>
            </a:r>
            <a:r>
              <a:rPr lang="en-US" sz="2400" dirty="0" smtClean="0"/>
              <a:t> </a:t>
            </a:r>
            <a:r>
              <a:rPr lang="vi-VN" sz="2400" dirty="0" smtClean="0"/>
              <a:t>Quỹ</a:t>
            </a:r>
            <a:r>
              <a:rPr lang="en-US" sz="2400" dirty="0" smtClean="0"/>
              <a:t> </a:t>
            </a:r>
            <a:r>
              <a:rPr lang="vi-VN" sz="2400" dirty="0" smtClean="0"/>
              <a:t>cho vay</a:t>
            </a:r>
            <a:r>
              <a:rPr lang="en-US" sz="2400" dirty="0" smtClean="0"/>
              <a:t> </a:t>
            </a:r>
            <a:r>
              <a:rPr lang="vi-VN" sz="2400" dirty="0" smtClean="0"/>
              <a:t>ưu</a:t>
            </a:r>
            <a:r>
              <a:rPr lang="en-US" sz="2400" dirty="0" smtClean="0"/>
              <a:t> </a:t>
            </a:r>
            <a:r>
              <a:rPr lang="vi-VN" sz="2400" dirty="0" smtClean="0"/>
              <a:t>đãi, hỗ</a:t>
            </a:r>
            <a:r>
              <a:rPr lang="en-US" sz="2400" dirty="0" smtClean="0"/>
              <a:t> </a:t>
            </a:r>
            <a:r>
              <a:rPr lang="vi-VN" sz="2400" dirty="0" smtClean="0"/>
              <a:t>trợ</a:t>
            </a:r>
            <a:r>
              <a:rPr lang="en-US" sz="2400" dirty="0" smtClean="0"/>
              <a:t> </a:t>
            </a:r>
            <a:r>
              <a:rPr lang="vi-VN" sz="2400" dirty="0" smtClean="0"/>
              <a:t>lãi suất vay, b</a:t>
            </a:r>
            <a:r>
              <a:rPr lang="en-US" sz="2400" dirty="0" smtClean="0"/>
              <a:t>ả</a:t>
            </a:r>
            <a:r>
              <a:rPr lang="vi-VN" sz="2400" dirty="0" smtClean="0"/>
              <a:t>o lãnh để</a:t>
            </a:r>
            <a:r>
              <a:rPr lang="en-US" sz="2400" dirty="0" smtClean="0"/>
              <a:t> </a:t>
            </a:r>
            <a:r>
              <a:rPr lang="vi-VN" sz="2400" dirty="0" smtClean="0"/>
              <a:t>vay vốn</a:t>
            </a:r>
            <a:endParaRPr lang="en-US" sz="2400" dirty="0"/>
          </a:p>
        </p:txBody>
      </p:sp>
      <p:sp>
        <p:nvSpPr>
          <p:cNvPr id="3" name="Content Placeholder 2"/>
          <p:cNvSpPr>
            <a:spLocks noGrp="1"/>
          </p:cNvSpPr>
          <p:nvPr>
            <p:ph idx="1"/>
          </p:nvPr>
        </p:nvSpPr>
        <p:spPr>
          <a:xfrm>
            <a:off x="457200" y="1076325"/>
            <a:ext cx="8435975" cy="5248275"/>
          </a:xfrm>
        </p:spPr>
        <p:txBody>
          <a:bodyPr/>
          <a:lstStyle/>
          <a:p>
            <a:pPr>
              <a:buNone/>
            </a:pPr>
            <a:r>
              <a:rPr lang="en-US" dirty="0" smtClean="0"/>
              <a:t>c. </a:t>
            </a:r>
            <a:r>
              <a:rPr lang="vi-VN" dirty="0" smtClean="0"/>
              <a:t>Dự</a:t>
            </a:r>
            <a:r>
              <a:rPr lang="en-US" dirty="0" smtClean="0"/>
              <a:t> </a:t>
            </a:r>
            <a:r>
              <a:rPr lang="vi-VN" dirty="0" smtClean="0"/>
              <a:t>án:</a:t>
            </a:r>
          </a:p>
          <a:p>
            <a:pPr>
              <a:buNone/>
            </a:pPr>
            <a:r>
              <a:rPr lang="vi-VN" dirty="0" smtClean="0"/>
              <a:t>-</a:t>
            </a:r>
            <a:r>
              <a:rPr lang="en-US" dirty="0" smtClean="0"/>
              <a:t>  </a:t>
            </a:r>
            <a:r>
              <a:rPr lang="vi-VN" dirty="0" smtClean="0"/>
              <a:t>Chuyển giao công nghệ</a:t>
            </a:r>
            <a:r>
              <a:rPr lang="en-US" dirty="0" smtClean="0"/>
              <a:t>.</a:t>
            </a:r>
            <a:endParaRPr lang="vi-VN" dirty="0" smtClean="0"/>
          </a:p>
          <a:p>
            <a:pPr>
              <a:buNone/>
            </a:pPr>
            <a:r>
              <a:rPr lang="vi-VN" dirty="0" smtClean="0"/>
              <a:t>- </a:t>
            </a:r>
            <a:r>
              <a:rPr lang="en-US" dirty="0" smtClean="0"/>
              <a:t> </a:t>
            </a:r>
            <a:r>
              <a:rPr lang="vi-VN" dirty="0" smtClean="0"/>
              <a:t>Ươm tạo doanh nghiệp </a:t>
            </a:r>
            <a:r>
              <a:rPr lang="en-US" dirty="0" smtClean="0"/>
              <a:t>KHCN.</a:t>
            </a:r>
            <a:endParaRPr lang="vi-VN" dirty="0" smtClean="0"/>
          </a:p>
          <a:p>
            <a:pPr>
              <a:buNone/>
            </a:pPr>
            <a:r>
              <a:rPr lang="vi-VN" dirty="0" smtClean="0"/>
              <a:t>- </a:t>
            </a:r>
            <a:r>
              <a:rPr lang="en-US" dirty="0" smtClean="0"/>
              <a:t> </a:t>
            </a:r>
            <a:r>
              <a:rPr lang="vi-VN" dirty="0" smtClean="0"/>
              <a:t>Phát triển, mở</a:t>
            </a:r>
            <a:r>
              <a:rPr lang="en-US" dirty="0" smtClean="0"/>
              <a:t> </a:t>
            </a:r>
            <a:r>
              <a:rPr lang="vi-VN" dirty="0" smtClean="0"/>
              <a:t>rộng hoạt động sản xuất, kinh doanh của doanh nghiệp </a:t>
            </a:r>
            <a:r>
              <a:rPr lang="en-US" dirty="0" smtClean="0"/>
              <a:t>KHCN.</a:t>
            </a:r>
            <a:endParaRPr lang="vi-VN" dirty="0" smtClean="0"/>
          </a:p>
          <a:p>
            <a:pPr>
              <a:buNone/>
            </a:pPr>
            <a:r>
              <a:rPr lang="vi-VN" dirty="0" smtClean="0"/>
              <a:t>-</a:t>
            </a:r>
            <a:r>
              <a:rPr lang="en-US" dirty="0" smtClean="0"/>
              <a:t>  </a:t>
            </a:r>
            <a:r>
              <a:rPr lang="vi-VN" dirty="0" smtClean="0"/>
              <a:t>Chuyển giao công nghệ</a:t>
            </a:r>
            <a:r>
              <a:rPr lang="en-US" dirty="0" smtClean="0"/>
              <a:t> </a:t>
            </a:r>
            <a:r>
              <a:rPr lang="vi-VN" dirty="0" smtClean="0"/>
              <a:t>phục vụ</a:t>
            </a:r>
            <a:r>
              <a:rPr lang="en-US" dirty="0" smtClean="0"/>
              <a:t> </a:t>
            </a:r>
            <a:r>
              <a:rPr lang="vi-VN" dirty="0" smtClean="0"/>
              <a:t>phát triển nông nghiệp, nông thô</a:t>
            </a:r>
            <a:r>
              <a:rPr lang="en-US" dirty="0" smtClean="0"/>
              <a:t>n.</a:t>
            </a:r>
            <a:endParaRPr lang="en-US" dirty="0"/>
          </a:p>
        </p:txBody>
      </p:sp>
      <p:pic>
        <p:nvPicPr>
          <p:cNvPr id="4" name="Picture 4"/>
          <p:cNvPicPr>
            <a:picLocks noChangeAspect="1"/>
          </p:cNvPicPr>
          <p:nvPr/>
        </p:nvPicPr>
        <p:blipFill>
          <a:blip r:embed="rId2"/>
          <a:srcRect/>
          <a:stretch>
            <a:fillRect/>
          </a:stretch>
        </p:blipFill>
        <p:spPr bwMode="auto">
          <a:xfrm>
            <a:off x="6400800" y="0"/>
            <a:ext cx="2743200" cy="874713"/>
          </a:xfrm>
          <a:prstGeom prst="rect">
            <a:avLst/>
          </a:prstGeom>
          <a:noFill/>
          <a:ln w="9525">
            <a:noFill/>
            <a:miter lim="800000"/>
            <a:headEnd/>
            <a:tailEnd/>
          </a:ln>
        </p:spPr>
      </p:pic>
      <p:sp>
        <p:nvSpPr>
          <p:cNvPr id="5" name="Title 1"/>
          <p:cNvSpPr txBox="1">
            <a:spLocks/>
          </p:cNvSpPr>
          <p:nvPr/>
        </p:nvSpPr>
        <p:spPr bwMode="black">
          <a:xfrm>
            <a:off x="3886200" y="6294438"/>
            <a:ext cx="5257800" cy="56356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rmAutofit fontScale="97500"/>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sz="2400" kern="0" dirty="0" smtClean="0">
                <a:solidFill>
                  <a:srgbClr val="002060"/>
                </a:solidFill>
                <a:latin typeface="Arial" pitchFamily="34" charset="0"/>
                <a:ea typeface="+mj-ea"/>
                <a:cs typeface="Arial" pitchFamily="34" charset="0"/>
              </a:rPr>
              <a:t>Quỹ</a:t>
            </a:r>
            <a:r>
              <a:rPr kumimoji="0" lang="en-US" sz="2400" b="0" i="0" u="none" strike="noStrike" kern="0" cap="none" spc="0" normalizeH="0" baseline="0" noProof="0" dirty="0" smtClean="0">
                <a:ln>
                  <a:noFill/>
                </a:ln>
                <a:solidFill>
                  <a:srgbClr val="002060"/>
                </a:solidFill>
                <a:effectLst/>
                <a:uLnTx/>
                <a:uFillTx/>
                <a:latin typeface="Arial" pitchFamily="34" charset="0"/>
                <a:ea typeface="+mj-ea"/>
                <a:cs typeface="Arial" pitchFamily="34" charset="0"/>
              </a:rPr>
              <a:t> đổi</a:t>
            </a:r>
            <a:r>
              <a:rPr kumimoji="0" lang="en-US" sz="2400" b="0" i="0" u="none" strike="noStrike" kern="0" cap="none" spc="0" normalizeH="0" noProof="0" dirty="0" smtClean="0">
                <a:ln>
                  <a:noFill/>
                </a:ln>
                <a:solidFill>
                  <a:srgbClr val="002060"/>
                </a:solidFill>
                <a:effectLst/>
                <a:uLnTx/>
                <a:uFillTx/>
                <a:latin typeface="Arial" pitchFamily="34" charset="0"/>
                <a:ea typeface="+mj-ea"/>
                <a:cs typeface="Arial" pitchFamily="34" charset="0"/>
              </a:rPr>
              <a:t> mới công nghệ quốc gia</a:t>
            </a:r>
            <a:endParaRPr kumimoji="0" lang="en-US" sz="2400" b="0" i="0" u="none" strike="noStrike" kern="0" cap="none" spc="0" normalizeH="0" baseline="0" noProof="0" dirty="0">
              <a:ln>
                <a:noFill/>
              </a:ln>
              <a:solidFill>
                <a:srgbClr val="002060"/>
              </a:solidFill>
              <a:effectLst/>
              <a:uLnTx/>
              <a:uFillTx/>
              <a:latin typeface="Arial" pitchFamily="34" charset="0"/>
              <a:ea typeface="+mj-ea"/>
              <a:cs typeface="Arial"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sz="2800" dirty="0" smtClean="0"/>
              <a:t>4. </a:t>
            </a:r>
            <a:r>
              <a:rPr lang="en-US" sz="2800" dirty="0" err="1" smtClean="0"/>
              <a:t>Tài</a:t>
            </a:r>
            <a:r>
              <a:rPr lang="en-US" sz="2800" dirty="0" smtClean="0"/>
              <a:t> </a:t>
            </a:r>
            <a:r>
              <a:rPr lang="en-US" sz="2800" dirty="0" err="1" smtClean="0"/>
              <a:t>liệu</a:t>
            </a:r>
            <a:r>
              <a:rPr lang="en-US" sz="2800" dirty="0" smtClean="0"/>
              <a:t> </a:t>
            </a:r>
            <a:r>
              <a:rPr lang="en-US" sz="2800" dirty="0" err="1" smtClean="0"/>
              <a:t>tham</a:t>
            </a:r>
            <a:r>
              <a:rPr lang="en-US" sz="2800" dirty="0" smtClean="0"/>
              <a:t> </a:t>
            </a:r>
            <a:r>
              <a:rPr lang="en-US" sz="2800" dirty="0" err="1" smtClean="0"/>
              <a:t>khảo</a:t>
            </a:r>
            <a:endParaRPr lang="en-US" sz="2800" dirty="0"/>
          </a:p>
        </p:txBody>
      </p:sp>
      <p:sp>
        <p:nvSpPr>
          <p:cNvPr id="3" name="Content Placeholder 2"/>
          <p:cNvSpPr>
            <a:spLocks noGrp="1"/>
          </p:cNvSpPr>
          <p:nvPr>
            <p:ph idx="1"/>
          </p:nvPr>
        </p:nvSpPr>
        <p:spPr/>
        <p:txBody>
          <a:bodyPr/>
          <a:lstStyle/>
          <a:p>
            <a:r>
              <a:rPr lang="en-US" dirty="0" err="1" smtClean="0"/>
              <a:t>Điều</a:t>
            </a:r>
            <a:r>
              <a:rPr lang="en-US" dirty="0" smtClean="0"/>
              <a:t> </a:t>
            </a:r>
            <a:r>
              <a:rPr lang="en-US" dirty="0" err="1" smtClean="0"/>
              <a:t>lệ</a:t>
            </a:r>
            <a:r>
              <a:rPr lang="en-US" dirty="0" smtClean="0"/>
              <a:t> </a:t>
            </a:r>
            <a:r>
              <a:rPr lang="en-US" dirty="0" err="1" smtClean="0"/>
              <a:t>tổ</a:t>
            </a:r>
            <a:r>
              <a:rPr lang="en-US" dirty="0" smtClean="0"/>
              <a:t> </a:t>
            </a:r>
            <a:r>
              <a:rPr lang="en-US" dirty="0" err="1" smtClean="0"/>
              <a:t>chức</a:t>
            </a:r>
            <a:r>
              <a:rPr lang="en-US" dirty="0" smtClean="0"/>
              <a:t> </a:t>
            </a:r>
            <a:r>
              <a:rPr lang="en-US" dirty="0" err="1" smtClean="0"/>
              <a:t>và</a:t>
            </a:r>
            <a:r>
              <a:rPr lang="en-US" dirty="0" smtClean="0"/>
              <a:t> </a:t>
            </a:r>
            <a:r>
              <a:rPr lang="en-US" dirty="0" err="1" smtClean="0"/>
              <a:t>hoạt</a:t>
            </a:r>
            <a:r>
              <a:rPr lang="en-US" dirty="0" smtClean="0"/>
              <a:t> </a:t>
            </a:r>
            <a:r>
              <a:rPr lang="en-US" dirty="0" err="1" smtClean="0"/>
              <a:t>động</a:t>
            </a:r>
            <a:r>
              <a:rPr lang="en-US" dirty="0" smtClean="0"/>
              <a:t> </a:t>
            </a:r>
            <a:r>
              <a:rPr lang="en-US" dirty="0" err="1" smtClean="0"/>
              <a:t>Quỹ</a:t>
            </a:r>
            <a:r>
              <a:rPr lang="en-US" dirty="0" smtClean="0"/>
              <a:t> ĐMCN </a:t>
            </a:r>
            <a:r>
              <a:rPr lang="en-US" dirty="0" err="1" smtClean="0"/>
              <a:t>quốc</a:t>
            </a:r>
            <a:r>
              <a:rPr lang="en-US" dirty="0" smtClean="0"/>
              <a:t> </a:t>
            </a:r>
            <a:r>
              <a:rPr lang="en-US" dirty="0" err="1" smtClean="0"/>
              <a:t>gia</a:t>
            </a:r>
            <a:r>
              <a:rPr lang="en-US" dirty="0" smtClean="0"/>
              <a:t>.</a:t>
            </a:r>
          </a:p>
          <a:p>
            <a:r>
              <a:rPr lang="en-US" dirty="0" smtClean="0"/>
              <a:t>TT 06/2014/TT-BKHCN </a:t>
            </a:r>
            <a:r>
              <a:rPr lang="en-US" dirty="0" err="1" smtClean="0"/>
              <a:t>quy</a:t>
            </a:r>
            <a:r>
              <a:rPr lang="en-US" dirty="0" smtClean="0"/>
              <a:t> </a:t>
            </a:r>
            <a:r>
              <a:rPr lang="en-US" dirty="0" err="1" smtClean="0"/>
              <a:t>định</a:t>
            </a:r>
            <a:r>
              <a:rPr lang="en-US" dirty="0" smtClean="0"/>
              <a:t> </a:t>
            </a:r>
            <a:r>
              <a:rPr lang="en-US" dirty="0" err="1" smtClean="0"/>
              <a:t>tiêu</a:t>
            </a:r>
            <a:r>
              <a:rPr lang="en-US" dirty="0" smtClean="0"/>
              <a:t> </a:t>
            </a:r>
            <a:r>
              <a:rPr lang="en-US" dirty="0" err="1" smtClean="0"/>
              <a:t>chí</a:t>
            </a:r>
            <a:r>
              <a:rPr lang="en-US" dirty="0" smtClean="0"/>
              <a:t> </a:t>
            </a:r>
            <a:r>
              <a:rPr lang="en-US" dirty="0" err="1" smtClean="0"/>
              <a:t>xét</a:t>
            </a:r>
            <a:r>
              <a:rPr lang="en-US" dirty="0" smtClean="0"/>
              <a:t> </a:t>
            </a:r>
            <a:r>
              <a:rPr lang="en-US" dirty="0" err="1" smtClean="0"/>
              <a:t>duyệt</a:t>
            </a:r>
            <a:r>
              <a:rPr lang="en-US" dirty="0" smtClean="0"/>
              <a:t> </a:t>
            </a:r>
            <a:r>
              <a:rPr lang="en-US" dirty="0" err="1" smtClean="0"/>
              <a:t>nhiệm</a:t>
            </a:r>
            <a:r>
              <a:rPr lang="en-US" dirty="0" smtClean="0"/>
              <a:t> </a:t>
            </a:r>
            <a:r>
              <a:rPr lang="en-US" dirty="0" err="1" smtClean="0"/>
              <a:t>vụ</a:t>
            </a:r>
            <a:r>
              <a:rPr lang="en-US" dirty="0" smtClean="0"/>
              <a:t> KHCN </a:t>
            </a:r>
            <a:r>
              <a:rPr lang="en-US" dirty="0" err="1" smtClean="0"/>
              <a:t>thuộc</a:t>
            </a:r>
            <a:r>
              <a:rPr lang="en-US" dirty="0" smtClean="0"/>
              <a:t> </a:t>
            </a:r>
            <a:r>
              <a:rPr lang="en-US" dirty="0" err="1" smtClean="0"/>
              <a:t>Quỹ</a:t>
            </a:r>
            <a:r>
              <a:rPr lang="en-US" dirty="0" smtClean="0"/>
              <a:t> ĐMCN </a:t>
            </a:r>
            <a:r>
              <a:rPr lang="en-US" dirty="0" err="1" smtClean="0"/>
              <a:t>quốc</a:t>
            </a:r>
            <a:r>
              <a:rPr lang="en-US" dirty="0" smtClean="0"/>
              <a:t> </a:t>
            </a:r>
            <a:r>
              <a:rPr lang="en-US" dirty="0" err="1" smtClean="0"/>
              <a:t>gia</a:t>
            </a:r>
            <a:r>
              <a:rPr lang="en-US" dirty="0" smtClean="0"/>
              <a:t>.</a:t>
            </a:r>
          </a:p>
          <a:p>
            <a:r>
              <a:rPr lang="en-US" dirty="0" smtClean="0"/>
              <a:t>TT </a:t>
            </a:r>
            <a:r>
              <a:rPr lang="en-US" dirty="0" err="1" smtClean="0"/>
              <a:t>liên</a:t>
            </a:r>
            <a:r>
              <a:rPr lang="en-US" dirty="0" smtClean="0"/>
              <a:t> </a:t>
            </a:r>
            <a:r>
              <a:rPr lang="en-US" dirty="0" err="1" smtClean="0"/>
              <a:t>tịch</a:t>
            </a:r>
            <a:r>
              <a:rPr lang="en-US" dirty="0" smtClean="0"/>
              <a:t> </a:t>
            </a:r>
            <a:r>
              <a:rPr lang="en-US" dirty="0" err="1" smtClean="0"/>
              <a:t>số</a:t>
            </a:r>
            <a:r>
              <a:rPr lang="en-US" dirty="0" smtClean="0"/>
              <a:t> 120/TT-BTC-BKHCN </a:t>
            </a:r>
            <a:r>
              <a:rPr lang="en-US" dirty="0" err="1" smtClean="0"/>
              <a:t>hướng</a:t>
            </a:r>
            <a:r>
              <a:rPr lang="en-US" dirty="0" smtClean="0"/>
              <a:t> </a:t>
            </a:r>
            <a:r>
              <a:rPr lang="en-US" dirty="0" err="1" smtClean="0"/>
              <a:t>dẫn</a:t>
            </a:r>
            <a:r>
              <a:rPr lang="en-US" dirty="0" smtClean="0"/>
              <a:t> </a:t>
            </a:r>
            <a:r>
              <a:rPr lang="en-US" dirty="0" err="1" smtClean="0"/>
              <a:t>chế</a:t>
            </a:r>
            <a:r>
              <a:rPr lang="en-US" dirty="0" smtClean="0"/>
              <a:t> </a:t>
            </a:r>
            <a:r>
              <a:rPr lang="en-US" dirty="0" err="1" smtClean="0"/>
              <a:t>độ</a:t>
            </a:r>
            <a:r>
              <a:rPr lang="en-US" dirty="0" smtClean="0"/>
              <a:t> </a:t>
            </a:r>
            <a:r>
              <a:rPr lang="en-US" dirty="0" err="1" smtClean="0"/>
              <a:t>tài</a:t>
            </a:r>
            <a:r>
              <a:rPr lang="en-US" dirty="0" smtClean="0"/>
              <a:t> </a:t>
            </a:r>
            <a:r>
              <a:rPr lang="en-US" dirty="0" err="1" smtClean="0"/>
              <a:t>chính</a:t>
            </a:r>
            <a:r>
              <a:rPr lang="en-US" dirty="0" smtClean="0"/>
              <a:t> </a:t>
            </a:r>
            <a:r>
              <a:rPr lang="en-US" dirty="0" err="1" smtClean="0"/>
              <a:t>đối</a:t>
            </a:r>
            <a:r>
              <a:rPr lang="en-US" dirty="0" smtClean="0"/>
              <a:t> </a:t>
            </a:r>
            <a:r>
              <a:rPr lang="en-US" dirty="0" err="1" smtClean="0"/>
              <a:t>với</a:t>
            </a:r>
            <a:r>
              <a:rPr lang="en-US" dirty="0" smtClean="0"/>
              <a:t> </a:t>
            </a:r>
            <a:r>
              <a:rPr lang="en-US" dirty="0" err="1" smtClean="0"/>
              <a:t>Quỹ</a:t>
            </a:r>
            <a:r>
              <a:rPr lang="en-US" dirty="0" smtClean="0"/>
              <a:t>.</a:t>
            </a:r>
            <a:endParaRPr lang="en-US" dirty="0"/>
          </a:p>
        </p:txBody>
      </p:sp>
      <p:pic>
        <p:nvPicPr>
          <p:cNvPr id="4" name="Picture 4"/>
          <p:cNvPicPr>
            <a:picLocks noChangeAspect="1"/>
          </p:cNvPicPr>
          <p:nvPr/>
        </p:nvPicPr>
        <p:blipFill>
          <a:blip r:embed="rId2"/>
          <a:srcRect/>
          <a:stretch>
            <a:fillRect/>
          </a:stretch>
        </p:blipFill>
        <p:spPr bwMode="auto">
          <a:xfrm>
            <a:off x="6400800" y="0"/>
            <a:ext cx="2743200" cy="874713"/>
          </a:xfrm>
          <a:prstGeom prst="rect">
            <a:avLst/>
          </a:prstGeom>
          <a:noFill/>
          <a:ln w="9525">
            <a:noFill/>
            <a:miter lim="800000"/>
            <a:headEnd/>
            <a:tailEnd/>
          </a:ln>
        </p:spPr>
      </p:pic>
      <p:sp>
        <p:nvSpPr>
          <p:cNvPr id="5" name="Title 1"/>
          <p:cNvSpPr txBox="1">
            <a:spLocks/>
          </p:cNvSpPr>
          <p:nvPr/>
        </p:nvSpPr>
        <p:spPr bwMode="black">
          <a:xfrm>
            <a:off x="3886200" y="6294438"/>
            <a:ext cx="5257800" cy="56356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rmAutofit fontScale="97500"/>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sz="2400" kern="0" dirty="0" smtClean="0">
                <a:solidFill>
                  <a:srgbClr val="002060"/>
                </a:solidFill>
                <a:latin typeface="Arial" pitchFamily="34" charset="0"/>
                <a:ea typeface="+mj-ea"/>
                <a:cs typeface="Arial" pitchFamily="34" charset="0"/>
              </a:rPr>
              <a:t>Quỹ</a:t>
            </a:r>
            <a:r>
              <a:rPr kumimoji="0" lang="en-US" sz="2400" b="0" i="0" u="none" strike="noStrike" kern="0" cap="none" spc="0" normalizeH="0" baseline="0" noProof="0" dirty="0" smtClean="0">
                <a:ln>
                  <a:noFill/>
                </a:ln>
                <a:solidFill>
                  <a:srgbClr val="002060"/>
                </a:solidFill>
                <a:effectLst/>
                <a:uLnTx/>
                <a:uFillTx/>
                <a:latin typeface="Arial" pitchFamily="34" charset="0"/>
                <a:ea typeface="+mj-ea"/>
                <a:cs typeface="Arial" pitchFamily="34" charset="0"/>
              </a:rPr>
              <a:t> đổi</a:t>
            </a:r>
            <a:r>
              <a:rPr kumimoji="0" lang="en-US" sz="2400" b="0" i="0" u="none" strike="noStrike" kern="0" cap="none" spc="0" normalizeH="0" noProof="0" dirty="0" smtClean="0">
                <a:ln>
                  <a:noFill/>
                </a:ln>
                <a:solidFill>
                  <a:srgbClr val="002060"/>
                </a:solidFill>
                <a:effectLst/>
                <a:uLnTx/>
                <a:uFillTx/>
                <a:latin typeface="Arial" pitchFamily="34" charset="0"/>
                <a:ea typeface="+mj-ea"/>
                <a:cs typeface="Arial" pitchFamily="34" charset="0"/>
              </a:rPr>
              <a:t> mới công nghệ quốc gia</a:t>
            </a:r>
            <a:endParaRPr kumimoji="0" lang="en-US" sz="2400" b="0" i="0" u="none" strike="noStrike" kern="0" cap="none" spc="0" normalizeH="0" baseline="0" noProof="0" dirty="0">
              <a:ln>
                <a:noFill/>
              </a:ln>
              <a:solidFill>
                <a:srgbClr val="002060"/>
              </a:solidFill>
              <a:effectLst/>
              <a:uLnTx/>
              <a:uFillTx/>
              <a:latin typeface="Arial" pitchFamily="34" charset="0"/>
              <a:ea typeface="+mj-ea"/>
              <a:cs typeface="Arial"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34950" y="2286000"/>
            <a:ext cx="8658225" cy="4038600"/>
          </a:xfrm>
        </p:spPr>
        <p:txBody>
          <a:bodyPr/>
          <a:lstStyle/>
          <a:p>
            <a:pPr algn="ctr">
              <a:buNone/>
            </a:pPr>
            <a:r>
              <a:rPr lang="en-US" sz="4800" b="1" dirty="0" smtClean="0"/>
              <a:t>B. Chương trình đổi mới công nghệ quốc gia</a:t>
            </a:r>
            <a:endParaRPr lang="en-US" sz="4800" b="1" dirty="0"/>
          </a:p>
        </p:txBody>
      </p:sp>
      <p:pic>
        <p:nvPicPr>
          <p:cNvPr id="4" name="Picture 4"/>
          <p:cNvPicPr>
            <a:picLocks noChangeAspect="1"/>
          </p:cNvPicPr>
          <p:nvPr/>
        </p:nvPicPr>
        <p:blipFill>
          <a:blip r:embed="rId2"/>
          <a:srcRect/>
          <a:stretch>
            <a:fillRect/>
          </a:stretch>
        </p:blipFill>
        <p:spPr bwMode="auto">
          <a:xfrm>
            <a:off x="6400800" y="0"/>
            <a:ext cx="2743200" cy="874713"/>
          </a:xfrm>
          <a:prstGeom prst="rect">
            <a:avLst/>
          </a:prstGeom>
          <a:noFill/>
          <a:ln w="9525">
            <a:noFill/>
            <a:miter lim="800000"/>
            <a:headEnd/>
            <a:tailEnd/>
          </a:ln>
        </p:spPr>
      </p:pic>
    </p:spTree>
  </p:cSld>
  <p:clrMapOvr>
    <a:masterClrMapping/>
  </p:clrMapOvr>
</p:sld>
</file>

<file path=ppt/theme/theme1.xml><?xml version="1.0" encoding="utf-8"?>
<a:theme xmlns:a="http://schemas.openxmlformats.org/drawingml/2006/main" name="134TGp_report_diagram">
  <a:themeElements>
    <a:clrScheme name="134TGp_report_diagram 2">
      <a:dk1>
        <a:srgbClr val="23387D"/>
      </a:dk1>
      <a:lt1>
        <a:srgbClr val="FFFFFF"/>
      </a:lt1>
      <a:dk2>
        <a:srgbClr val="1A3D97"/>
      </a:dk2>
      <a:lt2>
        <a:srgbClr val="DDDDDD"/>
      </a:lt2>
      <a:accent1>
        <a:srgbClr val="4972BB"/>
      </a:accent1>
      <a:accent2>
        <a:srgbClr val="6A99D8"/>
      </a:accent2>
      <a:accent3>
        <a:srgbClr val="FFFFFF"/>
      </a:accent3>
      <a:accent4>
        <a:srgbClr val="1C2E6A"/>
      </a:accent4>
      <a:accent5>
        <a:srgbClr val="B1BCDA"/>
      </a:accent5>
      <a:accent6>
        <a:srgbClr val="5F8AC4"/>
      </a:accent6>
      <a:hlink>
        <a:srgbClr val="96B1E6"/>
      </a:hlink>
      <a:folHlink>
        <a:srgbClr val="99C25C"/>
      </a:folHlink>
    </a:clrScheme>
    <a:fontScheme name="134TGp_report_diagram">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34TGp_report_diagram 1">
        <a:dk1>
          <a:srgbClr val="1D4940"/>
        </a:dk1>
        <a:lt1>
          <a:srgbClr val="FFFFFF"/>
        </a:lt1>
        <a:dk2>
          <a:srgbClr val="3F716F"/>
        </a:dk2>
        <a:lt2>
          <a:srgbClr val="DDDDDD"/>
        </a:lt2>
        <a:accent1>
          <a:srgbClr val="669E86"/>
        </a:accent1>
        <a:accent2>
          <a:srgbClr val="A2CAB4"/>
        </a:accent2>
        <a:accent3>
          <a:srgbClr val="FFFFFF"/>
        </a:accent3>
        <a:accent4>
          <a:srgbClr val="173D35"/>
        </a:accent4>
        <a:accent5>
          <a:srgbClr val="B8CCC3"/>
        </a:accent5>
        <a:accent6>
          <a:srgbClr val="92B7A3"/>
        </a:accent6>
        <a:hlink>
          <a:srgbClr val="8CA35F"/>
        </a:hlink>
        <a:folHlink>
          <a:srgbClr val="C1B05D"/>
        </a:folHlink>
      </a:clrScheme>
      <a:clrMap bg1="lt1" tx1="dk1" bg2="lt2" tx2="dk2" accent1="accent1" accent2="accent2" accent3="accent3" accent4="accent4" accent5="accent5" accent6="accent6" hlink="hlink" folHlink="folHlink"/>
    </a:extraClrScheme>
    <a:extraClrScheme>
      <a:clrScheme name="134TGp_report_diagram 2">
        <a:dk1>
          <a:srgbClr val="23387D"/>
        </a:dk1>
        <a:lt1>
          <a:srgbClr val="FFFFFF"/>
        </a:lt1>
        <a:dk2>
          <a:srgbClr val="1A3D97"/>
        </a:dk2>
        <a:lt2>
          <a:srgbClr val="DDDDDD"/>
        </a:lt2>
        <a:accent1>
          <a:srgbClr val="4972BB"/>
        </a:accent1>
        <a:accent2>
          <a:srgbClr val="6A99D8"/>
        </a:accent2>
        <a:accent3>
          <a:srgbClr val="FFFFFF"/>
        </a:accent3>
        <a:accent4>
          <a:srgbClr val="1C2E6A"/>
        </a:accent4>
        <a:accent5>
          <a:srgbClr val="B1BCDA"/>
        </a:accent5>
        <a:accent6>
          <a:srgbClr val="5F8AC4"/>
        </a:accent6>
        <a:hlink>
          <a:srgbClr val="96B1E6"/>
        </a:hlink>
        <a:folHlink>
          <a:srgbClr val="99C25C"/>
        </a:folHlink>
      </a:clrScheme>
      <a:clrMap bg1="lt1" tx1="dk1" bg2="lt2" tx2="dk2" accent1="accent1" accent2="accent2" accent3="accent3" accent4="accent4" accent5="accent5" accent6="accent6" hlink="hlink" folHlink="folHlink"/>
    </a:extraClrScheme>
    <a:extraClrScheme>
      <a:clrScheme name="134TGp_report_diagram 3">
        <a:dk1>
          <a:srgbClr val="23387D"/>
        </a:dk1>
        <a:lt1>
          <a:srgbClr val="FFFFFF"/>
        </a:lt1>
        <a:dk2>
          <a:srgbClr val="1A3D97"/>
        </a:dk2>
        <a:lt2>
          <a:srgbClr val="DDDDDD"/>
        </a:lt2>
        <a:accent1>
          <a:srgbClr val="6E51A7"/>
        </a:accent1>
        <a:accent2>
          <a:srgbClr val="8C8EE0"/>
        </a:accent2>
        <a:accent3>
          <a:srgbClr val="FFFFFF"/>
        </a:accent3>
        <a:accent4>
          <a:srgbClr val="1C2E6A"/>
        </a:accent4>
        <a:accent5>
          <a:srgbClr val="BAB3D0"/>
        </a:accent5>
        <a:accent6>
          <a:srgbClr val="7E80CB"/>
        </a:accent6>
        <a:hlink>
          <a:srgbClr val="96B1E6"/>
        </a:hlink>
        <a:folHlink>
          <a:srgbClr val="7BB329"/>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Thuyet minh du an - SGD33</Template>
  <TotalTime>862</TotalTime>
  <Words>2518</Words>
  <Application>Microsoft Office PowerPoint</Application>
  <PresentationFormat>On-screen Show (4:3)</PresentationFormat>
  <Paragraphs>200</Paragraphs>
  <Slides>33</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33</vt:i4>
      </vt:variant>
    </vt:vector>
  </HeadingPairs>
  <TitlesOfParts>
    <vt:vector size="35" baseType="lpstr">
      <vt:lpstr>134TGp_report_diagram</vt:lpstr>
      <vt:lpstr>Image</vt:lpstr>
      <vt:lpstr>Giới thiệu một số chương trình hỗ trợ doanh nghiệp  cơ khí – chế tạo   </vt:lpstr>
      <vt:lpstr>Slide 2</vt:lpstr>
      <vt:lpstr>Slide 3</vt:lpstr>
      <vt:lpstr>1. Đối tượng được Quỹ hỗ trợ</vt:lpstr>
      <vt:lpstr>2. Nhiệm vụ được Quỹ tài trợ</vt:lpstr>
      <vt:lpstr>2. Nhiệm vụ được Quỹ tài trợ</vt:lpstr>
      <vt:lpstr>3. Nhiệm vụ được Quỹ cho vay ưu đãi, hỗ trợ lãi suất vay, bảo lãnh để vay vốn</vt:lpstr>
      <vt:lpstr>4. Tài liệu tham khảo</vt:lpstr>
      <vt:lpstr>Slide 9</vt:lpstr>
      <vt:lpstr>1. Nội dung chương trình và         chính sách ưu đãi</vt:lpstr>
      <vt:lpstr>1. Nội dung chương trình và         chính sách ưu đãi</vt:lpstr>
      <vt:lpstr>2. Tiêu chí lựa chọn</vt:lpstr>
      <vt:lpstr>3. Danh mục các định hướng chủ yếu (theo QĐ số 1964/QĐ-UBND)</vt:lpstr>
      <vt:lpstr>4. Tài liệu tham khảo</vt:lpstr>
      <vt:lpstr>Slide 15</vt:lpstr>
      <vt:lpstr>1. Đối tượng tham gia</vt:lpstr>
      <vt:lpstr>2. Điều kiện tham gia chương trình</vt:lpstr>
      <vt:lpstr>3. Phạm vi, nội dung, cơ chế hỗ trợ</vt:lpstr>
      <vt:lpstr>3. Phạm vi, nội dung, cơ chế hỗ trợ</vt:lpstr>
      <vt:lpstr>Slide 20</vt:lpstr>
      <vt:lpstr>Dự án sản xuất thử nghiệm</vt:lpstr>
      <vt:lpstr>CÁC BƯỚC THỰC HiỆN DỰ ÁN SẢN XUẤT THỬ NGHIỆM </vt:lpstr>
      <vt:lpstr>Slide 23</vt:lpstr>
      <vt:lpstr>1. Nội dung và điều kiện</vt:lpstr>
      <vt:lpstr>2. Lộ trình ĐMCN thành phố  </vt:lpstr>
      <vt:lpstr>Slide 26</vt:lpstr>
      <vt:lpstr>I/ QUÁ TRÌNH TRIỂN KHAI  </vt:lpstr>
      <vt:lpstr>I/ QUÁ TRÌNH TRIỂN KHAI  </vt:lpstr>
      <vt:lpstr>Slide 29</vt:lpstr>
      <vt:lpstr>Slide 30</vt:lpstr>
      <vt:lpstr>Slide 31</vt:lpstr>
      <vt:lpstr>III. DN thực hiện năm 2015</vt:lpstr>
      <vt:lpstr>Mọi thông tin liên hệ:      Phòng tư vấn và DVCGCN        0313.757.101/106-      Ms Hương : 0912.940.509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Hướng dẫn tham gia một số chương trình hỗ trợ doanh nghiệp giai đoạn 2011 - 2015</dc:title>
  <dc:creator>Administrator</dc:creator>
  <cp:lastModifiedBy>Admin</cp:lastModifiedBy>
  <cp:revision>119</cp:revision>
  <dcterms:created xsi:type="dcterms:W3CDTF">2006-08-16T00:00:00Z</dcterms:created>
  <dcterms:modified xsi:type="dcterms:W3CDTF">2015-08-05T03:38:45Z</dcterms:modified>
</cp:coreProperties>
</file>